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sldIdLst>
    <p:sldId id="256" r:id="rId2"/>
    <p:sldId id="299" r:id="rId3"/>
    <p:sldId id="271" r:id="rId4"/>
    <p:sldId id="273" r:id="rId5"/>
    <p:sldId id="274" r:id="rId6"/>
    <p:sldId id="275" r:id="rId7"/>
    <p:sldId id="276" r:id="rId8"/>
    <p:sldId id="277" r:id="rId9"/>
    <p:sldId id="312" r:id="rId10"/>
    <p:sldId id="313" r:id="rId11"/>
    <p:sldId id="298" r:id="rId12"/>
    <p:sldId id="297" r:id="rId13"/>
    <p:sldId id="287" r:id="rId14"/>
    <p:sldId id="289" r:id="rId15"/>
    <p:sldId id="315" r:id="rId16"/>
    <p:sldId id="300" r:id="rId17"/>
    <p:sldId id="314" r:id="rId18"/>
    <p:sldId id="302" r:id="rId19"/>
    <p:sldId id="301" r:id="rId20"/>
    <p:sldId id="280" r:id="rId21"/>
    <p:sldId id="316" r:id="rId22"/>
    <p:sldId id="293" r:id="rId23"/>
    <p:sldId id="303" r:id="rId24"/>
    <p:sldId id="294" r:id="rId25"/>
    <p:sldId id="295" r:id="rId26"/>
    <p:sldId id="304" r:id="rId27"/>
    <p:sldId id="309" r:id="rId28"/>
    <p:sldId id="308" r:id="rId29"/>
    <p:sldId id="310" r:id="rId30"/>
    <p:sldId id="311" r:id="rId31"/>
    <p:sldId id="296" r:id="rId32"/>
    <p:sldId id="305" r:id="rId33"/>
    <p:sldId id="306" r:id="rId34"/>
    <p:sldId id="307" r:id="rId3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ZapfHumnst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0000"/>
    <a:srgbClr val="FF3300"/>
    <a:srgbClr val="FF0066"/>
    <a:srgbClr val="003366"/>
    <a:srgbClr val="003399"/>
    <a:srgbClr val="00FF00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4" autoAdjust="0"/>
    <p:restoredTop sz="92022" autoAdjust="0"/>
  </p:normalViewPr>
  <p:slideViewPr>
    <p:cSldViewPr>
      <p:cViewPr>
        <p:scale>
          <a:sx n="66" d="100"/>
          <a:sy n="66" d="100"/>
        </p:scale>
        <p:origin x="-1494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ZapfHumnst Dm BT" pitchFamily="34" charset="0"/>
              </a:defRPr>
            </a:lvl1pPr>
          </a:lstStyle>
          <a:p>
            <a:endParaRPr lang="en-US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ZapfHumnst Dm BT" pitchFamily="34" charset="0"/>
              </a:defRPr>
            </a:lvl1pPr>
          </a:lstStyle>
          <a:p>
            <a:endParaRPr lang="en-US"/>
          </a:p>
        </p:txBody>
      </p:sp>
      <p:sp>
        <p:nvSpPr>
          <p:cNvPr id="175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5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ZapfHumnst Dm BT" pitchFamily="34" charset="0"/>
              </a:defRPr>
            </a:lvl1pPr>
          </a:lstStyle>
          <a:p>
            <a:endParaRPr lang="en-US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ZapfHumnst Dm BT" pitchFamily="34" charset="0"/>
              </a:defRPr>
            </a:lvl1pPr>
          </a:lstStyle>
          <a:p>
            <a:fld id="{16722D43-FB36-4305-A80B-761FED45B01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ZapfHumnst BT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ZapfHumnst BT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ZapfHumnst BT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ZapfHumnst BT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ZapfHumnst B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2813" y="2376488"/>
            <a:ext cx="7313612" cy="914400"/>
          </a:xfrm>
        </p:spPr>
        <p:txBody>
          <a:bodyPr anchor="b" anchorCtr="1"/>
          <a:lstStyle>
            <a:lvl1pPr>
              <a:lnSpc>
                <a:spcPct val="115000"/>
              </a:lnSpc>
              <a:spcBef>
                <a:spcPct val="25000"/>
              </a:spcBef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317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912813" y="4021138"/>
            <a:ext cx="7313612" cy="9144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3172" name="Rectangle 1028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263173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263174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b="0"/>
            </a:lvl1pPr>
          </a:lstStyle>
          <a:p>
            <a:fld id="{12E693BE-0806-4E69-B18B-D267FB58EAF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63176" name="Rectangle 1032"/>
          <p:cNvSpPr>
            <a:spLocks noChangeArrowheads="1"/>
          </p:cNvSpPr>
          <p:nvPr/>
        </p:nvSpPr>
        <p:spPr bwMode="auto">
          <a:xfrm>
            <a:off x="3656013" y="3656013"/>
            <a:ext cx="1828800" cy="19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prstMaterial="legacyMetal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EB897-B35C-4E76-9058-CA381587C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D1ADF-AA60-47AF-BAF9-955F049233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526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752600"/>
            <a:ext cx="38100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EF21B45B-20F4-4F31-A741-1D1243C40A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E8AF9-2374-41C1-AC0E-155889C52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B8F05-6B40-42EC-87EF-0EF0B13825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A4595-B63B-495F-88A3-0788CECDA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A7957-E5B5-49FD-BC89-F0C86DCD7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A7FC9-D796-4712-8371-DB11E4A3D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172A9-7B1D-4EC5-9436-E89DA1D047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452A4-C15E-433B-8195-F941F70F5C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CD170-CE52-4504-A0E7-7847A164BA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Two line title…</a:t>
            </a:r>
          </a:p>
        </p:txBody>
      </p:sp>
      <p:sp>
        <p:nvSpPr>
          <p:cNvPr id="2621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2148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t" anchorCtr="0" compatLnSpc="1">
            <a:prstTxWarp prst="textNoShape">
              <a:avLst/>
            </a:prstTxWarp>
          </a:bodyPr>
          <a:lstStyle>
            <a:lvl1pPr algn="l">
              <a:defRPr sz="1400" b="1">
                <a:effectLst/>
                <a:latin typeface="ZapfHumnst Dm BT" pitchFamily="34" charset="0"/>
              </a:defRPr>
            </a:lvl1pPr>
          </a:lstStyle>
          <a:p>
            <a:endParaRPr lang="en-US"/>
          </a:p>
        </p:txBody>
      </p:sp>
      <p:sp>
        <p:nvSpPr>
          <p:cNvPr id="26214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effectLst/>
                <a:latin typeface="ZapfHumnst Dm BT" pitchFamily="34" charset="0"/>
              </a:defRPr>
            </a:lvl1pPr>
          </a:lstStyle>
          <a:p>
            <a:endParaRPr lang="en-US"/>
          </a:p>
        </p:txBody>
      </p:sp>
      <p:sp>
        <p:nvSpPr>
          <p:cNvPr id="26215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effectLst/>
                <a:latin typeface="ZapfHumnst Dm BT" pitchFamily="34" charset="0"/>
              </a:defRPr>
            </a:lvl1pPr>
          </a:lstStyle>
          <a:p>
            <a:fld id="{0C237374-C043-4C7E-9085-19505DE17A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62151" name="Rectangle 1031"/>
          <p:cNvSpPr>
            <a:spLocks noChangeArrowheads="1"/>
          </p:cNvSpPr>
          <p:nvPr/>
        </p:nvSpPr>
        <p:spPr bwMode="auto">
          <a:xfrm>
            <a:off x="455613" y="1524000"/>
            <a:ext cx="8226425" cy="19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r"/>
          </a:scene3d>
          <a:sp3d prstMaterial="legacyMetal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lnSpc>
          <a:spcPct val="115000"/>
        </a:lnSpc>
        <a:spcBef>
          <a:spcPct val="25000"/>
        </a:spcBef>
        <a:spcAft>
          <a:spcPct val="0"/>
        </a:spcAft>
        <a:buClr>
          <a:schemeClr val="accent1"/>
        </a:buClr>
        <a:buChar char="•"/>
        <a:defRPr sz="3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SzPct val="110000"/>
        <a:buChar char="–"/>
        <a:defRPr sz="27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lnSpc>
          <a:spcPct val="115000"/>
        </a:lnSpc>
        <a:spcBef>
          <a:spcPct val="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5813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3013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0213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7413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4613" indent="-228600" algn="l" rtl="0" fontAlgn="base">
        <a:lnSpc>
          <a:spcPct val="115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09600"/>
            <a:ext cx="7545388" cy="4953000"/>
          </a:xfrm>
        </p:spPr>
        <p:txBody>
          <a:bodyPr/>
          <a:lstStyle/>
          <a:p>
            <a:r>
              <a:rPr lang="en-US" sz="9600" b="1">
                <a:solidFill>
                  <a:schemeClr val="bg2"/>
                </a:solidFill>
              </a:rPr>
              <a:t>Filtering and Edge Detection</a:t>
            </a:r>
            <a:endParaRPr lang="en-US" sz="9600" b="1">
              <a:solidFill>
                <a:schemeClr val="bg2"/>
              </a:solidFill>
              <a:sym typeface="Symbol" pitchFamily="18" charset="2"/>
            </a:endParaRPr>
          </a:p>
        </p:txBody>
      </p:sp>
      <p:sp>
        <p:nvSpPr>
          <p:cNvPr id="29902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562600"/>
            <a:ext cx="7313613" cy="9144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99021" name="Rectangle 13"/>
          <p:cNvSpPr>
            <a:spLocks noChangeArrowheads="1"/>
          </p:cNvSpPr>
          <p:nvPr/>
        </p:nvSpPr>
        <p:spPr bwMode="auto">
          <a:xfrm>
            <a:off x="1143000" y="5867400"/>
            <a:ext cx="3135313" cy="457200"/>
          </a:xfrm>
          <a:prstGeom prst="rect">
            <a:avLst/>
          </a:prstGeom>
          <a:solidFill>
            <a:srgbClr val="FFFF66">
              <a:alpha val="50000"/>
            </a:srgbClr>
          </a:solidFill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Szymon Rusinkiewicz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Step 4: </a:t>
            </a:r>
            <a:r>
              <a:rPr lang="en-US" b="1" dirty="0" smtClean="0">
                <a:solidFill>
                  <a:schemeClr val="bg2"/>
                </a:solidFill>
              </a:rPr>
              <a:t>Canny </a:t>
            </a:r>
            <a:r>
              <a:rPr lang="en-US" b="1" dirty="0">
                <a:solidFill>
                  <a:schemeClr val="bg2"/>
                </a:solidFill>
              </a:rPr>
              <a:t>Edge Detector: </a:t>
            </a:r>
            <a:br>
              <a:rPr lang="en-US" b="1" dirty="0">
                <a:solidFill>
                  <a:schemeClr val="bg2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Thresholding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077200" cy="44958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Final stage: thresholding</a:t>
            </a:r>
          </a:p>
          <a:p>
            <a:pPr>
              <a:lnSpc>
                <a:spcPct val="105000"/>
              </a:lnSpc>
            </a:pPr>
            <a:r>
              <a:rPr lang="en-US">
                <a:solidFill>
                  <a:srgbClr val="FF0000"/>
                </a:solidFill>
              </a:rPr>
              <a:t>Simplest:</a:t>
            </a:r>
            <a:r>
              <a:rPr lang="en-US">
                <a:solidFill>
                  <a:schemeClr val="bg2"/>
                </a:solidFill>
              </a:rPr>
              <a:t> use a single threshold</a:t>
            </a:r>
          </a:p>
          <a:p>
            <a:pPr>
              <a:lnSpc>
                <a:spcPct val="105000"/>
              </a:lnSpc>
            </a:pPr>
            <a:r>
              <a:rPr lang="en-US">
                <a:solidFill>
                  <a:srgbClr val="003399"/>
                </a:solidFill>
              </a:rPr>
              <a:t>Better:</a:t>
            </a:r>
            <a:r>
              <a:rPr lang="en-US">
                <a:solidFill>
                  <a:schemeClr val="bg2"/>
                </a:solidFill>
              </a:rPr>
              <a:t> use two thresholds</a:t>
            </a: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Find chains of edge pixels, all greater than </a:t>
            </a:r>
            <a:r>
              <a:rPr lang="en-US" i="1">
                <a:solidFill>
                  <a:schemeClr val="bg2"/>
                </a:solidFill>
                <a:sym typeface="Symbol" pitchFamily="18" charset="2"/>
              </a:rPr>
              <a:t></a:t>
            </a:r>
            <a:r>
              <a:rPr lang="en-US" i="1" baseline="-25000">
                <a:solidFill>
                  <a:schemeClr val="bg2"/>
                </a:solidFill>
                <a:sym typeface="Symbol" pitchFamily="18" charset="2"/>
              </a:rPr>
              <a:t> low</a:t>
            </a: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  <a:sym typeface="Symbol" pitchFamily="18" charset="2"/>
              </a:rPr>
              <a:t>Each chain must contain at least one pixel greater than </a:t>
            </a:r>
            <a:r>
              <a:rPr lang="en-US" i="1">
                <a:solidFill>
                  <a:schemeClr val="bg2"/>
                </a:solidFill>
                <a:sym typeface="Symbol" pitchFamily="18" charset="2"/>
              </a:rPr>
              <a:t></a:t>
            </a:r>
            <a:r>
              <a:rPr lang="en-US" i="1" baseline="-25000">
                <a:solidFill>
                  <a:schemeClr val="bg2"/>
                </a:solidFill>
                <a:sym typeface="Symbol" pitchFamily="18" charset="2"/>
              </a:rPr>
              <a:t> high</a:t>
            </a: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  <a:sym typeface="Symbol" pitchFamily="18" charset="2"/>
              </a:rPr>
              <a:t>Helps eliminate dropouts in chains, without being too susceptible to noise</a:t>
            </a: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  <a:sym typeface="Symbol" pitchFamily="18" charset="2"/>
              </a:rPr>
              <a:t>“Thresholding with hysteresis”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2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25750"/>
            <a:ext cx="56388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29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38234" y="1"/>
            <a:ext cx="340576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22916" name="Text Box 4"/>
          <p:cNvSpPr txBox="1">
            <a:spLocks noChangeArrowheads="1"/>
          </p:cNvSpPr>
          <p:nvPr/>
        </p:nvSpPr>
        <p:spPr bwMode="auto">
          <a:xfrm>
            <a:off x="0" y="3352800"/>
            <a:ext cx="12954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effectLst/>
                <a:latin typeface="Arial Unicode MS" pitchFamily="34" charset="-128"/>
                <a:ea typeface="SimSun" pitchFamily="2" charset="-122"/>
              </a:rPr>
              <a:t>edge</a:t>
            </a:r>
          </a:p>
        </p:txBody>
      </p:sp>
      <p:sp>
        <p:nvSpPr>
          <p:cNvPr id="422917" name="Text Box 5"/>
          <p:cNvSpPr txBox="1">
            <a:spLocks noChangeArrowheads="1"/>
          </p:cNvSpPr>
          <p:nvPr/>
        </p:nvSpPr>
        <p:spPr bwMode="auto">
          <a:xfrm>
            <a:off x="0" y="4648200"/>
            <a:ext cx="1905000" cy="822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effectLst/>
                <a:latin typeface="Arial Unicode MS" pitchFamily="34" charset="-128"/>
                <a:ea typeface="SimSun" pitchFamily="2" charset="-122"/>
              </a:rPr>
              <a:t>Gauss uniformized</a:t>
            </a:r>
          </a:p>
        </p:txBody>
      </p:sp>
      <p:sp>
        <p:nvSpPr>
          <p:cNvPr id="422918" name="Text Box 6"/>
          <p:cNvSpPr txBox="1">
            <a:spLocks noChangeArrowheads="1"/>
          </p:cNvSpPr>
          <p:nvPr/>
        </p:nvSpPr>
        <p:spPr bwMode="auto">
          <a:xfrm>
            <a:off x="0" y="6035675"/>
            <a:ext cx="1905000" cy="822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effectLst/>
                <a:latin typeface="Arial Unicode MS" pitchFamily="34" charset="-128"/>
                <a:ea typeface="SimSun" pitchFamily="2" charset="-122"/>
              </a:rPr>
              <a:t>First derivative</a:t>
            </a:r>
          </a:p>
        </p:txBody>
      </p:sp>
      <p:sp>
        <p:nvSpPr>
          <p:cNvPr id="42291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3352800" cy="1371600"/>
          </a:xfrm>
          <a:solidFill>
            <a:srgbClr val="FFFF00"/>
          </a:solidFill>
          <a:ln/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Complete Example : 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Canny </a:t>
            </a:r>
            <a:r>
              <a:rPr lang="en-US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Edge Detection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685800"/>
            <a:ext cx="13716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Derivative of </a:t>
            </a:r>
            <a:r>
              <a:rPr lang="en-US" sz="1400" dirty="0" err="1" smtClean="0">
                <a:solidFill>
                  <a:srgbClr val="FF0000"/>
                </a:solidFill>
              </a:rPr>
              <a:t>gaussian</a:t>
            </a:r>
            <a:r>
              <a:rPr lang="en-US" sz="1400" dirty="0" smtClean="0">
                <a:solidFill>
                  <a:srgbClr val="FF0000"/>
                </a:solidFill>
              </a:rPr>
              <a:t> is </a:t>
            </a:r>
            <a:r>
              <a:rPr lang="en-US" sz="1400" dirty="0" err="1" smtClean="0">
                <a:solidFill>
                  <a:srgbClr val="FF0000"/>
                </a:solidFill>
              </a:rPr>
              <a:t>gaussian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0" idx="3"/>
          </p:cNvCxnSpPr>
          <p:nvPr/>
        </p:nvCxnSpPr>
        <p:spPr bwMode="auto">
          <a:xfrm>
            <a:off x="5181600" y="1055132"/>
            <a:ext cx="838200" cy="545068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096000" y="2971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Original image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 flipV="1">
            <a:off x="5257800" y="3276600"/>
            <a:ext cx="990600" cy="762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324600" y="4191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After smoothing with Gaussian (first stage)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rot="10800000" flipV="1">
            <a:off x="5410200" y="4495800"/>
            <a:ext cx="990600" cy="762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191000" y="53340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After derivative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2057400"/>
            <a:ext cx="44196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Example of Canny on ideal edge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6858000" y="5410200"/>
            <a:ext cx="2286000" cy="1447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03" tIns="45702" rIns="91403" bIns="45702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1. Smooth</a:t>
            </a: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 Find derivative</a:t>
            </a: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3. Find maxima</a:t>
            </a: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4. Threshold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rot="10800000" flipV="1">
            <a:off x="4267200" y="5715000"/>
            <a:ext cx="1371600" cy="5334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3467100" y="5448300"/>
            <a:ext cx="457200" cy="2286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733800" y="5029200"/>
            <a:ext cx="990600" cy="307777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maximum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890" name="Picture 2" descr="img017(1)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2189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  <a:solidFill>
            <a:srgbClr val="99FF99"/>
          </a:solidFill>
        </p:spPr>
        <p:txBody>
          <a:bodyPr/>
          <a:lstStyle/>
          <a:p>
            <a:r>
              <a:rPr lang="en-US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operation </a:t>
            </a:r>
            <a:r>
              <a:rPr lang="en-US" sz="4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Canny </a:t>
            </a:r>
            <a:r>
              <a:rPr lang="en-US" sz="4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Edge Detection Operator</a:t>
            </a:r>
          </a:p>
        </p:txBody>
      </p:sp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457200" y="57912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effectLst/>
                <a:latin typeface="Arial Unicode MS" pitchFamily="34" charset="-128"/>
                <a:ea typeface="SimSun" pitchFamily="2" charset="-122"/>
              </a:rPr>
              <a:t>This is a very high quality operator for edge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chemeClr val="bg2"/>
                </a:solidFill>
              </a:rPr>
              <a:t>Canny Edge Detector: </a:t>
            </a:r>
            <a:r>
              <a:rPr lang="en-US" sz="3600">
                <a:solidFill>
                  <a:srgbClr val="FF0000"/>
                </a:solidFill>
              </a:rPr>
              <a:t>Smoothed Gradient</a:t>
            </a:r>
          </a:p>
        </p:txBody>
      </p:sp>
      <p:pic>
        <p:nvPicPr>
          <p:cNvPr id="405508" name="Picture 4" descr="le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714500"/>
            <a:ext cx="4305300" cy="430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pic>
        <p:nvPicPr>
          <p:cNvPr id="405509" name="Picture 5" descr="canny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5350" y="1714500"/>
            <a:ext cx="4305300" cy="430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405510" name="Text Box 6"/>
          <p:cNvSpPr txBox="1">
            <a:spLocks noChangeArrowheads="1"/>
          </p:cNvSpPr>
          <p:nvPr/>
        </p:nvSpPr>
        <p:spPr bwMode="auto">
          <a:xfrm>
            <a:off x="1263650" y="6184900"/>
            <a:ext cx="20843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Original: Lena</a:t>
            </a:r>
          </a:p>
        </p:txBody>
      </p:sp>
      <p:sp>
        <p:nvSpPr>
          <p:cNvPr id="405511" name="Text Box 7"/>
          <p:cNvSpPr txBox="1">
            <a:spLocks noChangeArrowheads="1"/>
          </p:cNvSpPr>
          <p:nvPr/>
        </p:nvSpPr>
        <p:spPr bwMode="auto">
          <a:xfrm>
            <a:off x="4689475" y="6184900"/>
            <a:ext cx="43386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Smoothed Gradient Magnitude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07" name="Picture 7" descr="canny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1225" y="1719263"/>
            <a:ext cx="4295775" cy="4295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Canny Edge Detector: </a:t>
            </a:r>
            <a:r>
              <a:rPr lang="en-US">
                <a:solidFill>
                  <a:srgbClr val="FF0000"/>
                </a:solidFill>
              </a:rPr>
              <a:t>Final result</a:t>
            </a:r>
          </a:p>
        </p:txBody>
      </p:sp>
      <p:pic>
        <p:nvPicPr>
          <p:cNvPr id="409603" name="Picture 3" descr="le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714500"/>
            <a:ext cx="4305300" cy="430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409605" name="Text Box 5"/>
          <p:cNvSpPr txBox="1">
            <a:spLocks noChangeArrowheads="1"/>
          </p:cNvSpPr>
          <p:nvPr/>
        </p:nvSpPr>
        <p:spPr bwMode="auto">
          <a:xfrm>
            <a:off x="1263650" y="6184900"/>
            <a:ext cx="20843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Original: Lena</a:t>
            </a:r>
          </a:p>
        </p:txBody>
      </p:sp>
      <p:sp>
        <p:nvSpPr>
          <p:cNvPr id="409606" name="Text Box 6"/>
          <p:cNvSpPr txBox="1">
            <a:spLocks noChangeArrowheads="1"/>
          </p:cNvSpPr>
          <p:nvPr/>
        </p:nvSpPr>
        <p:spPr bwMode="auto">
          <a:xfrm>
            <a:off x="6335713" y="6184900"/>
            <a:ext cx="10493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Edges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410200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sz="6600" b="1" dirty="0" smtClean="0">
                <a:solidFill>
                  <a:srgbClr val="0070C0"/>
                </a:solidFill>
                <a:effectLst/>
              </a:rPr>
              <a:t>Some details of derivation of Canny Masks</a:t>
            </a:r>
            <a:endParaRPr lang="en-US" sz="6600" b="1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FF00"/>
          </a:solidFill>
        </p:spPr>
        <p:txBody>
          <a:bodyPr/>
          <a:lstStyle/>
          <a:p>
            <a:r>
              <a:rPr lang="en-US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How to create masks for Gaussian </a:t>
            </a:r>
            <a:r>
              <a:rPr lang="en-US" sz="36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Filter </a:t>
            </a:r>
            <a:r>
              <a:rPr lang="en-US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example?</a:t>
            </a:r>
            <a:endParaRPr lang="en-US" sz="3600" b="1" dirty="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990600"/>
          </a:xfrm>
          <a:solidFill>
            <a:schemeClr val="tx2"/>
          </a:solidFill>
        </p:spPr>
        <p:txBody>
          <a:bodyPr/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Gaussian Filter</a:t>
            </a:r>
          </a:p>
        </p:txBody>
      </p:sp>
      <p:graphicFrame>
        <p:nvGraphicFramePr>
          <p:cNvPr id="424964" name="Object 4"/>
          <p:cNvGraphicFramePr>
            <a:graphicFrameLocks noChangeAspect="1"/>
          </p:cNvGraphicFramePr>
          <p:nvPr/>
        </p:nvGraphicFramePr>
        <p:xfrm>
          <a:off x="1538288" y="2133600"/>
          <a:ext cx="5989637" cy="1066800"/>
        </p:xfrm>
        <a:graphic>
          <a:graphicData uri="http://schemas.openxmlformats.org/presentationml/2006/ole">
            <p:oleObj spid="_x0000_s424964" name="Equation" r:id="rId3" imgW="3708360" imgH="660240" progId="Equation.3">
              <p:embed/>
            </p:oleObj>
          </a:graphicData>
        </a:graphic>
      </p:graphicFrame>
      <p:grpSp>
        <p:nvGrpSpPr>
          <p:cNvPr id="424965" name="Group 5"/>
          <p:cNvGrpSpPr>
            <a:grpSpLocks/>
          </p:cNvGrpSpPr>
          <p:nvPr/>
        </p:nvGrpSpPr>
        <p:grpSpPr bwMode="auto">
          <a:xfrm>
            <a:off x="1828800" y="3276600"/>
            <a:ext cx="2895600" cy="1485900"/>
            <a:chOff x="1152" y="2064"/>
            <a:chExt cx="1824" cy="936"/>
          </a:xfrm>
        </p:grpSpPr>
        <p:sp>
          <p:nvSpPr>
            <p:cNvPr id="424966" name="Rectangle 6"/>
            <p:cNvSpPr>
              <a:spLocks noChangeArrowheads="1"/>
            </p:cNvSpPr>
            <p:nvPr/>
          </p:nvSpPr>
          <p:spPr bwMode="auto">
            <a:xfrm>
              <a:off x="2496" y="2789"/>
              <a:ext cx="48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0.606</a:t>
              </a:r>
            </a:p>
          </p:txBody>
        </p:sp>
        <p:sp>
          <p:nvSpPr>
            <p:cNvPr id="424967" name="Rectangle 7"/>
            <p:cNvSpPr>
              <a:spLocks noChangeArrowheads="1"/>
            </p:cNvSpPr>
            <p:nvPr/>
          </p:nvSpPr>
          <p:spPr bwMode="auto">
            <a:xfrm>
              <a:off x="2064" y="2789"/>
              <a:ext cx="432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0.779</a:t>
              </a:r>
            </a:p>
          </p:txBody>
        </p:sp>
        <p:sp>
          <p:nvSpPr>
            <p:cNvPr id="424968" name="Rectangle 8"/>
            <p:cNvSpPr>
              <a:spLocks noChangeArrowheads="1"/>
            </p:cNvSpPr>
            <p:nvPr/>
          </p:nvSpPr>
          <p:spPr bwMode="auto">
            <a:xfrm>
              <a:off x="1632" y="2789"/>
              <a:ext cx="432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0.606</a:t>
              </a:r>
            </a:p>
          </p:txBody>
        </p:sp>
        <p:sp>
          <p:nvSpPr>
            <p:cNvPr id="424969" name="Rectangle 9"/>
            <p:cNvSpPr>
              <a:spLocks noChangeArrowheads="1"/>
            </p:cNvSpPr>
            <p:nvPr/>
          </p:nvSpPr>
          <p:spPr bwMode="auto">
            <a:xfrm>
              <a:off x="1152" y="2789"/>
              <a:ext cx="48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70" name="Rectangle 10"/>
            <p:cNvSpPr>
              <a:spLocks noChangeArrowheads="1"/>
            </p:cNvSpPr>
            <p:nvPr/>
          </p:nvSpPr>
          <p:spPr bwMode="auto">
            <a:xfrm>
              <a:off x="2496" y="2527"/>
              <a:ext cx="480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0.779</a:t>
              </a:r>
            </a:p>
          </p:txBody>
        </p:sp>
        <p:sp>
          <p:nvSpPr>
            <p:cNvPr id="424971" name="Rectangle 11"/>
            <p:cNvSpPr>
              <a:spLocks noChangeArrowheads="1"/>
            </p:cNvSpPr>
            <p:nvPr/>
          </p:nvSpPr>
          <p:spPr bwMode="auto">
            <a:xfrm>
              <a:off x="2064" y="2527"/>
              <a:ext cx="432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72" name="Rectangle 12"/>
            <p:cNvSpPr>
              <a:spLocks noChangeArrowheads="1"/>
            </p:cNvSpPr>
            <p:nvPr/>
          </p:nvSpPr>
          <p:spPr bwMode="auto">
            <a:xfrm>
              <a:off x="1632" y="2527"/>
              <a:ext cx="432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0.779</a:t>
              </a:r>
            </a:p>
          </p:txBody>
        </p:sp>
        <p:sp>
          <p:nvSpPr>
            <p:cNvPr id="424973" name="Rectangle 13"/>
            <p:cNvSpPr>
              <a:spLocks noChangeArrowheads="1"/>
            </p:cNvSpPr>
            <p:nvPr/>
          </p:nvSpPr>
          <p:spPr bwMode="auto">
            <a:xfrm>
              <a:off x="1152" y="2527"/>
              <a:ext cx="480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</a:p>
          </p:txBody>
        </p:sp>
        <p:sp>
          <p:nvSpPr>
            <p:cNvPr id="424974" name="Rectangle 14"/>
            <p:cNvSpPr>
              <a:spLocks noChangeArrowheads="1"/>
            </p:cNvSpPr>
            <p:nvPr/>
          </p:nvSpPr>
          <p:spPr bwMode="auto">
            <a:xfrm>
              <a:off x="2496" y="2275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0.606</a:t>
              </a:r>
            </a:p>
          </p:txBody>
        </p:sp>
        <p:sp>
          <p:nvSpPr>
            <p:cNvPr id="424975" name="Rectangle 15"/>
            <p:cNvSpPr>
              <a:spLocks noChangeArrowheads="1"/>
            </p:cNvSpPr>
            <p:nvPr/>
          </p:nvSpPr>
          <p:spPr bwMode="auto">
            <a:xfrm>
              <a:off x="2064" y="2275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0.779</a:t>
              </a:r>
            </a:p>
          </p:txBody>
        </p:sp>
        <p:sp>
          <p:nvSpPr>
            <p:cNvPr id="424976" name="Rectangle 16"/>
            <p:cNvSpPr>
              <a:spLocks noChangeArrowheads="1"/>
            </p:cNvSpPr>
            <p:nvPr/>
          </p:nvSpPr>
          <p:spPr bwMode="auto">
            <a:xfrm>
              <a:off x="1632" y="2275"/>
              <a:ext cx="4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0.606</a:t>
              </a:r>
            </a:p>
          </p:txBody>
        </p:sp>
        <p:sp>
          <p:nvSpPr>
            <p:cNvPr id="424977" name="Rectangle 17"/>
            <p:cNvSpPr>
              <a:spLocks noChangeArrowheads="1"/>
            </p:cNvSpPr>
            <p:nvPr/>
          </p:nvSpPr>
          <p:spPr bwMode="auto">
            <a:xfrm>
              <a:off x="1152" y="2275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-1</a:t>
              </a:r>
            </a:p>
          </p:txBody>
        </p:sp>
        <p:sp>
          <p:nvSpPr>
            <p:cNvPr id="424978" name="Rectangle 18"/>
            <p:cNvSpPr>
              <a:spLocks noChangeArrowheads="1"/>
            </p:cNvSpPr>
            <p:nvPr/>
          </p:nvSpPr>
          <p:spPr bwMode="auto">
            <a:xfrm>
              <a:off x="2496" y="2064"/>
              <a:ext cx="48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79" name="Rectangle 19"/>
            <p:cNvSpPr>
              <a:spLocks noChangeArrowheads="1"/>
            </p:cNvSpPr>
            <p:nvPr/>
          </p:nvSpPr>
          <p:spPr bwMode="auto">
            <a:xfrm>
              <a:off x="2064" y="2064"/>
              <a:ext cx="432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</a:p>
          </p:txBody>
        </p:sp>
        <p:sp>
          <p:nvSpPr>
            <p:cNvPr id="424980" name="Rectangle 20"/>
            <p:cNvSpPr>
              <a:spLocks noChangeArrowheads="1"/>
            </p:cNvSpPr>
            <p:nvPr/>
          </p:nvSpPr>
          <p:spPr bwMode="auto">
            <a:xfrm>
              <a:off x="1632" y="2064"/>
              <a:ext cx="432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-1</a:t>
              </a:r>
            </a:p>
          </p:txBody>
        </p:sp>
        <p:sp>
          <p:nvSpPr>
            <p:cNvPr id="424981" name="Rectangle 21"/>
            <p:cNvSpPr>
              <a:spLocks noChangeArrowheads="1"/>
            </p:cNvSpPr>
            <p:nvPr/>
          </p:nvSpPr>
          <p:spPr bwMode="auto">
            <a:xfrm>
              <a:off x="1152" y="2064"/>
              <a:ext cx="48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[i,j]</a:t>
              </a:r>
            </a:p>
          </p:txBody>
        </p:sp>
        <p:sp>
          <p:nvSpPr>
            <p:cNvPr id="424982" name="Line 22"/>
            <p:cNvSpPr>
              <a:spLocks noChangeShapeType="1"/>
            </p:cNvSpPr>
            <p:nvPr/>
          </p:nvSpPr>
          <p:spPr bwMode="auto">
            <a:xfrm>
              <a:off x="1152" y="206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3" name="Line 23"/>
            <p:cNvSpPr>
              <a:spLocks noChangeShapeType="1"/>
            </p:cNvSpPr>
            <p:nvPr/>
          </p:nvSpPr>
          <p:spPr bwMode="auto">
            <a:xfrm>
              <a:off x="1152" y="2275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4" name="Line 24"/>
            <p:cNvSpPr>
              <a:spLocks noChangeShapeType="1"/>
            </p:cNvSpPr>
            <p:nvPr/>
          </p:nvSpPr>
          <p:spPr bwMode="auto">
            <a:xfrm>
              <a:off x="1152" y="2527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5" name="Line 25"/>
            <p:cNvSpPr>
              <a:spLocks noChangeShapeType="1"/>
            </p:cNvSpPr>
            <p:nvPr/>
          </p:nvSpPr>
          <p:spPr bwMode="auto">
            <a:xfrm>
              <a:off x="1152" y="2789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6" name="Line 26"/>
            <p:cNvSpPr>
              <a:spLocks noChangeShapeType="1"/>
            </p:cNvSpPr>
            <p:nvPr/>
          </p:nvSpPr>
          <p:spPr bwMode="auto">
            <a:xfrm>
              <a:off x="1152" y="3000"/>
              <a:ext cx="182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7" name="Line 27"/>
            <p:cNvSpPr>
              <a:spLocks noChangeShapeType="1"/>
            </p:cNvSpPr>
            <p:nvPr/>
          </p:nvSpPr>
          <p:spPr bwMode="auto">
            <a:xfrm>
              <a:off x="1152" y="2064"/>
              <a:ext cx="0" cy="9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8" name="Line 28"/>
            <p:cNvSpPr>
              <a:spLocks noChangeShapeType="1"/>
            </p:cNvSpPr>
            <p:nvPr/>
          </p:nvSpPr>
          <p:spPr bwMode="auto">
            <a:xfrm>
              <a:off x="1632" y="2064"/>
              <a:ext cx="0" cy="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89" name="Line 29"/>
            <p:cNvSpPr>
              <a:spLocks noChangeShapeType="1"/>
            </p:cNvSpPr>
            <p:nvPr/>
          </p:nvSpPr>
          <p:spPr bwMode="auto">
            <a:xfrm>
              <a:off x="2064" y="2064"/>
              <a:ext cx="0" cy="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90" name="Line 30"/>
            <p:cNvSpPr>
              <a:spLocks noChangeShapeType="1"/>
            </p:cNvSpPr>
            <p:nvPr/>
          </p:nvSpPr>
          <p:spPr bwMode="auto">
            <a:xfrm>
              <a:off x="2496" y="2064"/>
              <a:ext cx="0" cy="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91" name="Line 31"/>
            <p:cNvSpPr>
              <a:spLocks noChangeShapeType="1"/>
            </p:cNvSpPr>
            <p:nvPr/>
          </p:nvSpPr>
          <p:spPr bwMode="auto">
            <a:xfrm>
              <a:off x="2976" y="2064"/>
              <a:ext cx="0" cy="93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4992" name="Line 32"/>
            <p:cNvSpPr>
              <a:spLocks noChangeShapeType="1"/>
            </p:cNvSpPr>
            <p:nvPr/>
          </p:nvSpPr>
          <p:spPr bwMode="auto">
            <a:xfrm>
              <a:off x="1632" y="2064"/>
              <a:ext cx="134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24993" name="Group 33"/>
          <p:cNvGrpSpPr>
            <a:grpSpLocks/>
          </p:cNvGrpSpPr>
          <p:nvPr/>
        </p:nvGrpSpPr>
        <p:grpSpPr bwMode="auto">
          <a:xfrm>
            <a:off x="5105400" y="3124200"/>
            <a:ext cx="3733800" cy="1131888"/>
            <a:chOff x="3216" y="2016"/>
            <a:chExt cx="2352" cy="713"/>
          </a:xfrm>
        </p:grpSpPr>
        <p:sp>
          <p:nvSpPr>
            <p:cNvPr id="424994" name="Rectangle 34"/>
            <p:cNvSpPr>
              <a:spLocks noChangeArrowheads="1"/>
            </p:cNvSpPr>
            <p:nvPr/>
          </p:nvSpPr>
          <p:spPr bwMode="auto">
            <a:xfrm>
              <a:off x="5140" y="2518"/>
              <a:ext cx="42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95" name="Rectangle 35"/>
            <p:cNvSpPr>
              <a:spLocks noChangeArrowheads="1"/>
            </p:cNvSpPr>
            <p:nvPr/>
          </p:nvSpPr>
          <p:spPr bwMode="auto">
            <a:xfrm>
              <a:off x="4392" y="2518"/>
              <a:ext cx="74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96" name="Rectangle 36"/>
            <p:cNvSpPr>
              <a:spLocks noChangeArrowheads="1"/>
            </p:cNvSpPr>
            <p:nvPr/>
          </p:nvSpPr>
          <p:spPr bwMode="auto">
            <a:xfrm>
              <a:off x="3216" y="2518"/>
              <a:ext cx="1176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(0.606</a:t>
              </a: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Wingdings" pitchFamily="2" charset="2"/>
                </a:rPr>
                <a:t>)</a:t>
              </a: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4997" name="Rectangle 37"/>
            <p:cNvSpPr>
              <a:spLocks noChangeArrowheads="1"/>
            </p:cNvSpPr>
            <p:nvPr/>
          </p:nvSpPr>
          <p:spPr bwMode="auto">
            <a:xfrm>
              <a:off x="5140" y="2256"/>
              <a:ext cx="428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/>
                </a:rPr>
                <a:t>1</a:t>
              </a:r>
            </a:p>
          </p:txBody>
        </p:sp>
        <p:sp>
          <p:nvSpPr>
            <p:cNvPr id="424998" name="Rectangle 38"/>
            <p:cNvSpPr>
              <a:spLocks noChangeArrowheads="1"/>
            </p:cNvSpPr>
            <p:nvPr/>
          </p:nvSpPr>
          <p:spPr bwMode="auto">
            <a:xfrm>
              <a:off x="4392" y="2256"/>
              <a:ext cx="748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(1.65</a:t>
              </a: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Wingdings" pitchFamily="2" charset="2"/>
                </a:rPr>
                <a:t>)</a:t>
              </a: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Wingdings" pitchFamily="2" charset="2"/>
                </a:rPr>
                <a:t>2</a:t>
              </a:r>
              <a:endParaRPr lang="en-US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4999" name="Rectangle 39"/>
            <p:cNvSpPr>
              <a:spLocks noChangeArrowheads="1"/>
            </p:cNvSpPr>
            <p:nvPr/>
          </p:nvSpPr>
          <p:spPr bwMode="auto">
            <a:xfrm>
              <a:off x="3216" y="2256"/>
              <a:ext cx="1176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(0.779--&gt;1.3--&gt;)</a:t>
              </a: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00" name="Rectangle 40"/>
            <p:cNvSpPr>
              <a:spLocks noChangeArrowheads="1"/>
            </p:cNvSpPr>
            <p:nvPr/>
          </p:nvSpPr>
          <p:spPr bwMode="auto">
            <a:xfrm>
              <a:off x="5140" y="2016"/>
              <a:ext cx="42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01" name="Rectangle 41"/>
            <p:cNvSpPr>
              <a:spLocks noChangeArrowheads="1"/>
            </p:cNvSpPr>
            <p:nvPr/>
          </p:nvSpPr>
          <p:spPr bwMode="auto">
            <a:xfrm>
              <a:off x="4392" y="2016"/>
              <a:ext cx="74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02" name="Rectangle 42"/>
            <p:cNvSpPr>
              <a:spLocks noChangeArrowheads="1"/>
            </p:cNvSpPr>
            <p:nvPr/>
          </p:nvSpPr>
          <p:spPr bwMode="auto">
            <a:xfrm>
              <a:off x="3216" y="2016"/>
              <a:ext cx="117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03" name="Line 43"/>
            <p:cNvSpPr>
              <a:spLocks noChangeShapeType="1"/>
            </p:cNvSpPr>
            <p:nvPr/>
          </p:nvSpPr>
          <p:spPr bwMode="auto">
            <a:xfrm>
              <a:off x="3216" y="2256"/>
              <a:ext cx="23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4" name="Line 44"/>
            <p:cNvSpPr>
              <a:spLocks noChangeShapeType="1"/>
            </p:cNvSpPr>
            <p:nvPr/>
          </p:nvSpPr>
          <p:spPr bwMode="auto">
            <a:xfrm>
              <a:off x="3216" y="2518"/>
              <a:ext cx="23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5" name="Line 45"/>
            <p:cNvSpPr>
              <a:spLocks noChangeShapeType="1"/>
            </p:cNvSpPr>
            <p:nvPr/>
          </p:nvSpPr>
          <p:spPr bwMode="auto">
            <a:xfrm>
              <a:off x="3216" y="2729"/>
              <a:ext cx="23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6" name="Line 46"/>
            <p:cNvSpPr>
              <a:spLocks noChangeShapeType="1"/>
            </p:cNvSpPr>
            <p:nvPr/>
          </p:nvSpPr>
          <p:spPr bwMode="auto">
            <a:xfrm>
              <a:off x="3216" y="2016"/>
              <a:ext cx="0" cy="71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7" name="Line 47"/>
            <p:cNvSpPr>
              <a:spLocks noChangeShapeType="1"/>
            </p:cNvSpPr>
            <p:nvPr/>
          </p:nvSpPr>
          <p:spPr bwMode="auto">
            <a:xfrm>
              <a:off x="4392" y="2016"/>
              <a:ext cx="0" cy="7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8" name="Line 48"/>
            <p:cNvSpPr>
              <a:spLocks noChangeShapeType="1"/>
            </p:cNvSpPr>
            <p:nvPr/>
          </p:nvSpPr>
          <p:spPr bwMode="auto">
            <a:xfrm>
              <a:off x="5140" y="2016"/>
              <a:ext cx="0" cy="7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09" name="Line 49"/>
            <p:cNvSpPr>
              <a:spLocks noChangeShapeType="1"/>
            </p:cNvSpPr>
            <p:nvPr/>
          </p:nvSpPr>
          <p:spPr bwMode="auto">
            <a:xfrm>
              <a:off x="5568" y="2016"/>
              <a:ext cx="0" cy="71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10" name="Line 50"/>
            <p:cNvSpPr>
              <a:spLocks noChangeShapeType="1"/>
            </p:cNvSpPr>
            <p:nvPr/>
          </p:nvSpPr>
          <p:spPr bwMode="auto">
            <a:xfrm>
              <a:off x="3216" y="2016"/>
              <a:ext cx="23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5011" name="Rectangle 51"/>
          <p:cNvSpPr>
            <a:spLocks noChangeArrowheads="1"/>
          </p:cNvSpPr>
          <p:nvPr/>
        </p:nvSpPr>
        <p:spPr bwMode="auto">
          <a:xfrm>
            <a:off x="762000" y="4953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</a:rPr>
              <a:t>Discrete </a:t>
            </a:r>
            <a:r>
              <a:rPr lang="en-US" sz="32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Gaussian Filter</a:t>
            </a:r>
          </a:p>
        </p:txBody>
      </p:sp>
      <p:sp>
        <p:nvSpPr>
          <p:cNvPr id="425012" name="Text Box 52"/>
          <p:cNvSpPr txBox="1">
            <a:spLocks noChangeArrowheads="1"/>
          </p:cNvSpPr>
          <p:nvPr/>
        </p:nvSpPr>
        <p:spPr bwMode="auto">
          <a:xfrm>
            <a:off x="7086600" y="4343400"/>
            <a:ext cx="1404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8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Mask size= 3</a:t>
            </a:r>
          </a:p>
        </p:txBody>
      </p:sp>
      <p:graphicFrame>
        <p:nvGraphicFramePr>
          <p:cNvPr id="425013" name="Object 53"/>
          <p:cNvGraphicFramePr>
            <a:graphicFrameLocks noChangeAspect="1"/>
          </p:cNvGraphicFramePr>
          <p:nvPr/>
        </p:nvGraphicFramePr>
        <p:xfrm>
          <a:off x="5943600" y="4343400"/>
          <a:ext cx="596900" cy="279400"/>
        </p:xfrm>
        <a:graphic>
          <a:graphicData uri="http://schemas.openxmlformats.org/presentationml/2006/ole">
            <p:oleObj spid="_x0000_s425013" name="Equation" r:id="rId4" imgW="596880" imgH="279360" progId="Equation.3">
              <p:embed/>
            </p:oleObj>
          </a:graphicData>
        </a:graphic>
      </p:graphicFrame>
      <p:grpSp>
        <p:nvGrpSpPr>
          <p:cNvPr id="425014" name="Group 54"/>
          <p:cNvGrpSpPr>
            <a:grpSpLocks/>
          </p:cNvGrpSpPr>
          <p:nvPr/>
        </p:nvGrpSpPr>
        <p:grpSpPr bwMode="auto">
          <a:xfrm>
            <a:off x="5638800" y="4953000"/>
            <a:ext cx="3200400" cy="1674813"/>
            <a:chOff x="3552" y="3024"/>
            <a:chExt cx="2016" cy="1055"/>
          </a:xfrm>
        </p:grpSpPr>
        <p:sp>
          <p:nvSpPr>
            <p:cNvPr id="425021" name="Rectangle 61"/>
            <p:cNvSpPr>
              <a:spLocks noChangeArrowheads="1"/>
            </p:cNvSpPr>
            <p:nvPr/>
          </p:nvSpPr>
          <p:spPr bwMode="auto">
            <a:xfrm>
              <a:off x="4350" y="3024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22" name="Rectangle 62"/>
            <p:cNvSpPr>
              <a:spLocks noChangeArrowheads="1"/>
            </p:cNvSpPr>
            <p:nvPr/>
          </p:nvSpPr>
          <p:spPr bwMode="auto">
            <a:xfrm>
              <a:off x="3972" y="3024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3" name="Rectangle 63"/>
            <p:cNvSpPr>
              <a:spLocks noChangeArrowheads="1"/>
            </p:cNvSpPr>
            <p:nvPr/>
          </p:nvSpPr>
          <p:spPr bwMode="auto">
            <a:xfrm>
              <a:off x="3552" y="3024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9" name="Rectangle 69"/>
            <p:cNvSpPr>
              <a:spLocks noChangeArrowheads="1"/>
            </p:cNvSpPr>
            <p:nvPr/>
          </p:nvSpPr>
          <p:spPr bwMode="auto">
            <a:xfrm>
              <a:off x="4350" y="3657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33" name="Rectangle 73"/>
            <p:cNvSpPr>
              <a:spLocks noChangeArrowheads="1"/>
            </p:cNvSpPr>
            <p:nvPr/>
          </p:nvSpPr>
          <p:spPr bwMode="auto">
            <a:xfrm>
              <a:off x="4350" y="3446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34" name="Rectangle 74"/>
            <p:cNvSpPr>
              <a:spLocks noChangeArrowheads="1"/>
            </p:cNvSpPr>
            <p:nvPr/>
          </p:nvSpPr>
          <p:spPr bwMode="auto">
            <a:xfrm>
              <a:off x="3972" y="3446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35" name="Rectangle 75"/>
            <p:cNvSpPr>
              <a:spLocks noChangeArrowheads="1"/>
            </p:cNvSpPr>
            <p:nvPr/>
          </p:nvSpPr>
          <p:spPr bwMode="auto">
            <a:xfrm>
              <a:off x="3552" y="3446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37" name="Rectangle 77"/>
            <p:cNvSpPr>
              <a:spLocks noChangeArrowheads="1"/>
            </p:cNvSpPr>
            <p:nvPr/>
          </p:nvSpPr>
          <p:spPr bwMode="auto">
            <a:xfrm>
              <a:off x="4320" y="3216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en-US" sz="15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425038" name="Rectangle 78"/>
            <p:cNvSpPr>
              <a:spLocks noChangeArrowheads="1"/>
            </p:cNvSpPr>
            <p:nvPr/>
          </p:nvSpPr>
          <p:spPr bwMode="auto">
            <a:xfrm>
              <a:off x="3972" y="3235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9" name="Rectangle 79"/>
            <p:cNvSpPr>
              <a:spLocks noChangeArrowheads="1"/>
            </p:cNvSpPr>
            <p:nvPr/>
          </p:nvSpPr>
          <p:spPr bwMode="auto">
            <a:xfrm>
              <a:off x="3552" y="3235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40" name="Line 80"/>
            <p:cNvSpPr>
              <a:spLocks noChangeShapeType="1"/>
            </p:cNvSpPr>
            <p:nvPr/>
          </p:nvSpPr>
          <p:spPr bwMode="auto">
            <a:xfrm>
              <a:off x="3552" y="3024"/>
              <a:ext cx="4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1" name="Line 81"/>
            <p:cNvSpPr>
              <a:spLocks noChangeShapeType="1"/>
            </p:cNvSpPr>
            <p:nvPr/>
          </p:nvSpPr>
          <p:spPr bwMode="auto">
            <a:xfrm>
              <a:off x="3552" y="3446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2" name="Line 82"/>
            <p:cNvSpPr>
              <a:spLocks noChangeShapeType="1"/>
            </p:cNvSpPr>
            <p:nvPr/>
          </p:nvSpPr>
          <p:spPr bwMode="auto">
            <a:xfrm>
              <a:off x="3552" y="3657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3" name="Line 83"/>
            <p:cNvSpPr>
              <a:spLocks noChangeShapeType="1"/>
            </p:cNvSpPr>
            <p:nvPr/>
          </p:nvSpPr>
          <p:spPr bwMode="auto">
            <a:xfrm>
              <a:off x="3552" y="3868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4" name="Line 84"/>
            <p:cNvSpPr>
              <a:spLocks noChangeShapeType="1"/>
            </p:cNvSpPr>
            <p:nvPr/>
          </p:nvSpPr>
          <p:spPr bwMode="auto">
            <a:xfrm>
              <a:off x="3552" y="4079"/>
              <a:ext cx="201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5" name="Line 85"/>
            <p:cNvSpPr>
              <a:spLocks noChangeShapeType="1"/>
            </p:cNvSpPr>
            <p:nvPr/>
          </p:nvSpPr>
          <p:spPr bwMode="auto">
            <a:xfrm>
              <a:off x="3552" y="3024"/>
              <a:ext cx="0" cy="105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6" name="Line 86"/>
            <p:cNvSpPr>
              <a:spLocks noChangeShapeType="1"/>
            </p:cNvSpPr>
            <p:nvPr/>
          </p:nvSpPr>
          <p:spPr bwMode="auto">
            <a:xfrm>
              <a:off x="3972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7" name="Line 87"/>
            <p:cNvSpPr>
              <a:spLocks noChangeShapeType="1"/>
            </p:cNvSpPr>
            <p:nvPr/>
          </p:nvSpPr>
          <p:spPr bwMode="auto">
            <a:xfrm>
              <a:off x="4350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8" name="Line 88"/>
            <p:cNvSpPr>
              <a:spLocks noChangeShapeType="1"/>
            </p:cNvSpPr>
            <p:nvPr/>
          </p:nvSpPr>
          <p:spPr bwMode="auto">
            <a:xfrm>
              <a:off x="4728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9" name="Line 89"/>
            <p:cNvSpPr>
              <a:spLocks noChangeShapeType="1"/>
            </p:cNvSpPr>
            <p:nvPr/>
          </p:nvSpPr>
          <p:spPr bwMode="auto">
            <a:xfrm>
              <a:off x="5568" y="3024"/>
              <a:ext cx="0" cy="105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0" name="Line 90"/>
            <p:cNvSpPr>
              <a:spLocks noChangeShapeType="1"/>
            </p:cNvSpPr>
            <p:nvPr/>
          </p:nvSpPr>
          <p:spPr bwMode="auto">
            <a:xfrm>
              <a:off x="3972" y="3024"/>
              <a:ext cx="15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1" name="Line 91"/>
            <p:cNvSpPr>
              <a:spLocks noChangeShapeType="1"/>
            </p:cNvSpPr>
            <p:nvPr/>
          </p:nvSpPr>
          <p:spPr bwMode="auto">
            <a:xfrm>
              <a:off x="3552" y="3235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2" name="Line 92"/>
            <p:cNvSpPr>
              <a:spLocks noChangeShapeType="1"/>
            </p:cNvSpPr>
            <p:nvPr/>
          </p:nvSpPr>
          <p:spPr bwMode="auto">
            <a:xfrm>
              <a:off x="5148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5053" name="Text Box 93"/>
          <p:cNvSpPr txBox="1">
            <a:spLocks noChangeArrowheads="1"/>
          </p:cNvSpPr>
          <p:nvPr/>
        </p:nvSpPr>
        <p:spPr bwMode="auto">
          <a:xfrm>
            <a:off x="457200" y="6027003"/>
            <a:ext cx="5153014" cy="830997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dirty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Based on Pascal’s </a:t>
            </a:r>
            <a:r>
              <a:rPr lang="en-US" dirty="0" smtClean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triangle we can create</a:t>
            </a:r>
          </a:p>
          <a:p>
            <a:pPr algn="l" eaLnBrk="0" hangingPunct="0"/>
            <a:r>
              <a:rPr lang="en-US" dirty="0" smtClean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now larger masks</a:t>
            </a:r>
            <a:endParaRPr lang="en-US" dirty="0">
              <a:solidFill>
                <a:schemeClr val="bg2"/>
              </a:solidFill>
              <a:effectLst/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25054" name="Text Box 94"/>
          <p:cNvSpPr txBox="1">
            <a:spLocks noChangeArrowheads="1"/>
          </p:cNvSpPr>
          <p:nvPr/>
        </p:nvSpPr>
        <p:spPr bwMode="auto">
          <a:xfrm>
            <a:off x="5334000" y="1371600"/>
            <a:ext cx="3810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This explains how the kernel’s mask is created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5257800" y="3048000"/>
            <a:ext cx="3733800" cy="17526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pfHumnst BT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638800" y="4876800"/>
            <a:ext cx="2057400" cy="12192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pfHumnst BT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181600" y="3048000"/>
            <a:ext cx="3733800" cy="1219200"/>
          </a:xfrm>
          <a:prstGeom prst="rect">
            <a:avLst/>
          </a:prstGeom>
          <a:solidFill>
            <a:srgbClr val="FFFF66">
              <a:alpha val="50000"/>
            </a:srgb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pfHumnst BT" pitchFamily="34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715000" y="4953000"/>
            <a:ext cx="1905000" cy="11430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pfHumnst BT" pitchFamily="34" charset="0"/>
            </a:endParaRPr>
          </a:p>
        </p:txBody>
      </p:sp>
      <p:cxnSp>
        <p:nvCxnSpPr>
          <p:cNvPr id="102" name="Straight Arrow Connector 101"/>
          <p:cNvCxnSpPr>
            <a:endCxn id="98" idx="3"/>
          </p:cNvCxnSpPr>
          <p:nvPr/>
        </p:nvCxnSpPr>
        <p:spPr bwMode="auto">
          <a:xfrm rot="5400000">
            <a:off x="7658100" y="4838700"/>
            <a:ext cx="685800" cy="6096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/>
          <p:nvPr/>
        </p:nvCxnSpPr>
        <p:spPr bwMode="auto">
          <a:xfrm>
            <a:off x="5638800" y="6553200"/>
            <a:ext cx="762000" cy="1588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FF00"/>
          </a:solidFill>
        </p:spPr>
        <p:txBody>
          <a:bodyPr/>
          <a:lstStyle/>
          <a:p>
            <a:r>
              <a:rPr lang="en-US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How to create masks for Gaussian </a:t>
            </a:r>
            <a:r>
              <a:rPr lang="en-US" sz="36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Filter </a:t>
            </a:r>
            <a:r>
              <a:rPr lang="en-US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example?</a:t>
            </a:r>
            <a:endParaRPr lang="en-US" sz="3600" b="1" dirty="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25011" name="Rectangle 51"/>
          <p:cNvSpPr>
            <a:spLocks noChangeArrowheads="1"/>
          </p:cNvSpPr>
          <p:nvPr/>
        </p:nvSpPr>
        <p:spPr bwMode="auto">
          <a:xfrm>
            <a:off x="762000" y="4953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</a:rPr>
              <a:t>Discrete </a:t>
            </a:r>
            <a:r>
              <a:rPr lang="en-US" sz="32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Gaussian Filter</a:t>
            </a:r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5638800" y="4953000"/>
            <a:ext cx="3200400" cy="1674813"/>
            <a:chOff x="3552" y="3024"/>
            <a:chExt cx="2016" cy="1055"/>
          </a:xfrm>
        </p:grpSpPr>
        <p:sp>
          <p:nvSpPr>
            <p:cNvPr id="425015" name="Rectangle 55"/>
            <p:cNvSpPr>
              <a:spLocks noChangeArrowheads="1"/>
            </p:cNvSpPr>
            <p:nvPr/>
          </p:nvSpPr>
          <p:spPr bwMode="auto">
            <a:xfrm>
              <a:off x="4728" y="3868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16" name="Rectangle 56"/>
            <p:cNvSpPr>
              <a:spLocks noChangeArrowheads="1"/>
            </p:cNvSpPr>
            <p:nvPr/>
          </p:nvSpPr>
          <p:spPr bwMode="auto">
            <a:xfrm>
              <a:off x="4728" y="3657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17" name="Rectangle 57"/>
            <p:cNvSpPr>
              <a:spLocks noChangeArrowheads="1"/>
            </p:cNvSpPr>
            <p:nvPr/>
          </p:nvSpPr>
          <p:spPr bwMode="auto">
            <a:xfrm>
              <a:off x="4728" y="3446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18" name="Rectangle 58"/>
            <p:cNvSpPr>
              <a:spLocks noChangeArrowheads="1"/>
            </p:cNvSpPr>
            <p:nvPr/>
          </p:nvSpPr>
          <p:spPr bwMode="auto">
            <a:xfrm>
              <a:off x="4728" y="3235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19" name="Rectangle 59"/>
            <p:cNvSpPr>
              <a:spLocks noChangeArrowheads="1"/>
            </p:cNvSpPr>
            <p:nvPr/>
          </p:nvSpPr>
          <p:spPr bwMode="auto">
            <a:xfrm>
              <a:off x="4728" y="3024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0" name="Rectangle 60"/>
            <p:cNvSpPr>
              <a:spLocks noChangeArrowheads="1"/>
            </p:cNvSpPr>
            <p:nvPr/>
          </p:nvSpPr>
          <p:spPr bwMode="auto">
            <a:xfrm>
              <a:off x="5148" y="3024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1" name="Rectangle 61"/>
            <p:cNvSpPr>
              <a:spLocks noChangeArrowheads="1"/>
            </p:cNvSpPr>
            <p:nvPr/>
          </p:nvSpPr>
          <p:spPr bwMode="auto">
            <a:xfrm>
              <a:off x="4350" y="3024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22" name="Rectangle 62"/>
            <p:cNvSpPr>
              <a:spLocks noChangeArrowheads="1"/>
            </p:cNvSpPr>
            <p:nvPr/>
          </p:nvSpPr>
          <p:spPr bwMode="auto">
            <a:xfrm>
              <a:off x="3972" y="3024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3" name="Rectangle 63"/>
            <p:cNvSpPr>
              <a:spLocks noChangeArrowheads="1"/>
            </p:cNvSpPr>
            <p:nvPr/>
          </p:nvSpPr>
          <p:spPr bwMode="auto">
            <a:xfrm>
              <a:off x="3552" y="3024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4" name="Rectangle 64"/>
            <p:cNvSpPr>
              <a:spLocks noChangeArrowheads="1"/>
            </p:cNvSpPr>
            <p:nvPr/>
          </p:nvSpPr>
          <p:spPr bwMode="auto">
            <a:xfrm>
              <a:off x="5148" y="3868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5" name="Rectangle 65"/>
            <p:cNvSpPr>
              <a:spLocks noChangeArrowheads="1"/>
            </p:cNvSpPr>
            <p:nvPr/>
          </p:nvSpPr>
          <p:spPr bwMode="auto">
            <a:xfrm>
              <a:off x="4350" y="3868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26" name="Rectangle 66"/>
            <p:cNvSpPr>
              <a:spLocks noChangeArrowheads="1"/>
            </p:cNvSpPr>
            <p:nvPr/>
          </p:nvSpPr>
          <p:spPr bwMode="auto">
            <a:xfrm>
              <a:off x="3972" y="3868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7" name="Rectangle 67"/>
            <p:cNvSpPr>
              <a:spLocks noChangeArrowheads="1"/>
            </p:cNvSpPr>
            <p:nvPr/>
          </p:nvSpPr>
          <p:spPr bwMode="auto">
            <a:xfrm>
              <a:off x="3552" y="3868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8" name="Rectangle 68"/>
            <p:cNvSpPr>
              <a:spLocks noChangeArrowheads="1"/>
            </p:cNvSpPr>
            <p:nvPr/>
          </p:nvSpPr>
          <p:spPr bwMode="auto">
            <a:xfrm>
              <a:off x="5148" y="3657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29" name="Rectangle 69"/>
            <p:cNvSpPr>
              <a:spLocks noChangeArrowheads="1"/>
            </p:cNvSpPr>
            <p:nvPr/>
          </p:nvSpPr>
          <p:spPr bwMode="auto">
            <a:xfrm>
              <a:off x="4350" y="3657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0" name="Rectangle 70"/>
            <p:cNvSpPr>
              <a:spLocks noChangeArrowheads="1"/>
            </p:cNvSpPr>
            <p:nvPr/>
          </p:nvSpPr>
          <p:spPr bwMode="auto">
            <a:xfrm>
              <a:off x="3972" y="3657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1" name="Rectangle 71"/>
            <p:cNvSpPr>
              <a:spLocks noChangeArrowheads="1"/>
            </p:cNvSpPr>
            <p:nvPr/>
          </p:nvSpPr>
          <p:spPr bwMode="auto">
            <a:xfrm>
              <a:off x="3552" y="3657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32" name="Rectangle 72"/>
            <p:cNvSpPr>
              <a:spLocks noChangeArrowheads="1"/>
            </p:cNvSpPr>
            <p:nvPr/>
          </p:nvSpPr>
          <p:spPr bwMode="auto">
            <a:xfrm>
              <a:off x="5148" y="3446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3" name="Rectangle 73"/>
            <p:cNvSpPr>
              <a:spLocks noChangeArrowheads="1"/>
            </p:cNvSpPr>
            <p:nvPr/>
          </p:nvSpPr>
          <p:spPr bwMode="auto">
            <a:xfrm>
              <a:off x="4350" y="3446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  <p:sp>
          <p:nvSpPr>
            <p:cNvPr id="425034" name="Rectangle 74"/>
            <p:cNvSpPr>
              <a:spLocks noChangeArrowheads="1"/>
            </p:cNvSpPr>
            <p:nvPr/>
          </p:nvSpPr>
          <p:spPr bwMode="auto">
            <a:xfrm>
              <a:off x="3972" y="3446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5" name="Rectangle 75"/>
            <p:cNvSpPr>
              <a:spLocks noChangeArrowheads="1"/>
            </p:cNvSpPr>
            <p:nvPr/>
          </p:nvSpPr>
          <p:spPr bwMode="auto">
            <a:xfrm>
              <a:off x="3552" y="3446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6" name="Rectangle 76"/>
            <p:cNvSpPr>
              <a:spLocks noChangeArrowheads="1"/>
            </p:cNvSpPr>
            <p:nvPr/>
          </p:nvSpPr>
          <p:spPr bwMode="auto">
            <a:xfrm>
              <a:off x="5148" y="3235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37" name="Rectangle 77"/>
            <p:cNvSpPr>
              <a:spLocks noChangeArrowheads="1"/>
            </p:cNvSpPr>
            <p:nvPr/>
          </p:nvSpPr>
          <p:spPr bwMode="auto">
            <a:xfrm>
              <a:off x="4350" y="3235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8" name="Rectangle 78"/>
            <p:cNvSpPr>
              <a:spLocks noChangeArrowheads="1"/>
            </p:cNvSpPr>
            <p:nvPr/>
          </p:nvSpPr>
          <p:spPr bwMode="auto">
            <a:xfrm>
              <a:off x="3972" y="3235"/>
              <a:ext cx="37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  <p:sp>
          <p:nvSpPr>
            <p:cNvPr id="425039" name="Rectangle 79"/>
            <p:cNvSpPr>
              <a:spLocks noChangeArrowheads="1"/>
            </p:cNvSpPr>
            <p:nvPr/>
          </p:nvSpPr>
          <p:spPr bwMode="auto">
            <a:xfrm>
              <a:off x="3552" y="3235"/>
              <a:ext cx="420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115000"/>
                </a:lnSpc>
                <a:spcBef>
                  <a:spcPct val="25000"/>
                </a:spcBef>
                <a:buClr>
                  <a:schemeClr val="accent1"/>
                </a:buClr>
              </a:pPr>
              <a:r>
                <a:rPr lang="en-US" sz="15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425040" name="Line 80"/>
            <p:cNvSpPr>
              <a:spLocks noChangeShapeType="1"/>
            </p:cNvSpPr>
            <p:nvPr/>
          </p:nvSpPr>
          <p:spPr bwMode="auto">
            <a:xfrm>
              <a:off x="3552" y="3024"/>
              <a:ext cx="4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1" name="Line 81"/>
            <p:cNvSpPr>
              <a:spLocks noChangeShapeType="1"/>
            </p:cNvSpPr>
            <p:nvPr/>
          </p:nvSpPr>
          <p:spPr bwMode="auto">
            <a:xfrm>
              <a:off x="3552" y="3446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2" name="Line 82"/>
            <p:cNvSpPr>
              <a:spLocks noChangeShapeType="1"/>
            </p:cNvSpPr>
            <p:nvPr/>
          </p:nvSpPr>
          <p:spPr bwMode="auto">
            <a:xfrm>
              <a:off x="3552" y="3657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3" name="Line 83"/>
            <p:cNvSpPr>
              <a:spLocks noChangeShapeType="1"/>
            </p:cNvSpPr>
            <p:nvPr/>
          </p:nvSpPr>
          <p:spPr bwMode="auto">
            <a:xfrm>
              <a:off x="3552" y="3868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4" name="Line 84"/>
            <p:cNvSpPr>
              <a:spLocks noChangeShapeType="1"/>
            </p:cNvSpPr>
            <p:nvPr/>
          </p:nvSpPr>
          <p:spPr bwMode="auto">
            <a:xfrm>
              <a:off x="3552" y="4079"/>
              <a:ext cx="201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5" name="Line 85"/>
            <p:cNvSpPr>
              <a:spLocks noChangeShapeType="1"/>
            </p:cNvSpPr>
            <p:nvPr/>
          </p:nvSpPr>
          <p:spPr bwMode="auto">
            <a:xfrm>
              <a:off x="3552" y="3024"/>
              <a:ext cx="0" cy="105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6" name="Line 86"/>
            <p:cNvSpPr>
              <a:spLocks noChangeShapeType="1"/>
            </p:cNvSpPr>
            <p:nvPr/>
          </p:nvSpPr>
          <p:spPr bwMode="auto">
            <a:xfrm>
              <a:off x="3972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7" name="Line 87"/>
            <p:cNvSpPr>
              <a:spLocks noChangeShapeType="1"/>
            </p:cNvSpPr>
            <p:nvPr/>
          </p:nvSpPr>
          <p:spPr bwMode="auto">
            <a:xfrm>
              <a:off x="4350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8" name="Line 88"/>
            <p:cNvSpPr>
              <a:spLocks noChangeShapeType="1"/>
            </p:cNvSpPr>
            <p:nvPr/>
          </p:nvSpPr>
          <p:spPr bwMode="auto">
            <a:xfrm>
              <a:off x="4728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49" name="Line 89"/>
            <p:cNvSpPr>
              <a:spLocks noChangeShapeType="1"/>
            </p:cNvSpPr>
            <p:nvPr/>
          </p:nvSpPr>
          <p:spPr bwMode="auto">
            <a:xfrm>
              <a:off x="5568" y="3024"/>
              <a:ext cx="0" cy="105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0" name="Line 90"/>
            <p:cNvSpPr>
              <a:spLocks noChangeShapeType="1"/>
            </p:cNvSpPr>
            <p:nvPr/>
          </p:nvSpPr>
          <p:spPr bwMode="auto">
            <a:xfrm>
              <a:off x="3972" y="3024"/>
              <a:ext cx="15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1" name="Line 91"/>
            <p:cNvSpPr>
              <a:spLocks noChangeShapeType="1"/>
            </p:cNvSpPr>
            <p:nvPr/>
          </p:nvSpPr>
          <p:spPr bwMode="auto">
            <a:xfrm>
              <a:off x="3552" y="3235"/>
              <a:ext cx="2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5052" name="Line 92"/>
            <p:cNvSpPr>
              <a:spLocks noChangeShapeType="1"/>
            </p:cNvSpPr>
            <p:nvPr/>
          </p:nvSpPr>
          <p:spPr bwMode="auto">
            <a:xfrm>
              <a:off x="5148" y="3024"/>
              <a:ext cx="0" cy="10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5053" name="Text Box 93"/>
          <p:cNvSpPr txBox="1">
            <a:spLocks noChangeArrowheads="1"/>
          </p:cNvSpPr>
          <p:nvPr/>
        </p:nvSpPr>
        <p:spPr bwMode="auto">
          <a:xfrm>
            <a:off x="1295400" y="5715000"/>
            <a:ext cx="40180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dirty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Based on Pascal’s </a:t>
            </a:r>
            <a:r>
              <a:rPr lang="en-US" dirty="0" smtClean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triangle like </a:t>
            </a:r>
          </a:p>
          <a:p>
            <a:pPr algn="l" eaLnBrk="0" hangingPunct="0"/>
            <a:r>
              <a:rPr lang="en-US" dirty="0" smtClean="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approximation</a:t>
            </a:r>
            <a:endParaRPr lang="en-US" dirty="0">
              <a:solidFill>
                <a:schemeClr val="bg2"/>
              </a:solidFill>
              <a:effectLst/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257800" y="3048000"/>
            <a:ext cx="3733800" cy="17526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pfHumnst BT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219200" y="1905000"/>
            <a:ext cx="3505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0  1  1  0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219200" y="2362200"/>
            <a:ext cx="3505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          0   1   2  1   0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219200" y="2814935"/>
            <a:ext cx="3505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       0   1   3   3   1   0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1219200" y="3276600"/>
            <a:ext cx="3505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    0   1   4   6   4   1   0</a:t>
            </a:r>
          </a:p>
        </p:txBody>
      </p:sp>
      <p:cxnSp>
        <p:nvCxnSpPr>
          <p:cNvPr id="103" name="Straight Arrow Connector 102"/>
          <p:cNvCxnSpPr/>
          <p:nvPr/>
        </p:nvCxnSpPr>
        <p:spPr bwMode="auto">
          <a:xfrm>
            <a:off x="6705600" y="5562600"/>
            <a:ext cx="304800" cy="2286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425018" idx="2"/>
          </p:cNvCxnSpPr>
          <p:nvPr/>
        </p:nvCxnSpPr>
        <p:spPr bwMode="auto">
          <a:xfrm rot="5400000">
            <a:off x="7531101" y="5407026"/>
            <a:ext cx="92074" cy="523875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6" name="TextBox 105"/>
          <p:cNvSpPr txBox="1"/>
          <p:nvPr/>
        </p:nvSpPr>
        <p:spPr>
          <a:xfrm>
            <a:off x="5638800" y="23622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Pascal Triangle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8" name="Straight Arrow Connector 107"/>
          <p:cNvCxnSpPr/>
          <p:nvPr/>
        </p:nvCxnSpPr>
        <p:spPr bwMode="auto">
          <a:xfrm>
            <a:off x="6705600" y="5181600"/>
            <a:ext cx="381000" cy="2286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rot="10800000" flipV="1">
            <a:off x="7391400" y="5257800"/>
            <a:ext cx="381000" cy="762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7162800" y="3962400"/>
            <a:ext cx="1981200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Take the lower integer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 3 = 2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00200"/>
          </a:xfrm>
          <a:solidFill>
            <a:srgbClr val="FFFF00"/>
          </a:solidFill>
        </p:spPr>
        <p:txBody>
          <a:bodyPr/>
          <a:lstStyle/>
          <a:p>
            <a:r>
              <a:rPr lang="en-US" sz="4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Canny Edge Detector:</a:t>
            </a:r>
            <a:br>
              <a:rPr lang="en-US" sz="4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Derivative of Gaussian</a:t>
            </a:r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First derivative of a Gaussian</a:t>
            </a:r>
          </a:p>
          <a:p>
            <a:endParaRPr lang="en-US">
              <a:solidFill>
                <a:schemeClr val="bg2"/>
              </a:solidFill>
            </a:endParaRPr>
          </a:p>
          <a:p>
            <a:endParaRPr lang="en-US">
              <a:solidFill>
                <a:schemeClr val="bg2"/>
              </a:solidFill>
            </a:endParaRPr>
          </a:p>
          <a:p>
            <a:endParaRPr lang="en-US">
              <a:solidFill>
                <a:schemeClr val="bg2"/>
              </a:solidFill>
            </a:endParaRPr>
          </a:p>
          <a:p>
            <a:endParaRPr lang="en-US">
              <a:solidFill>
                <a:schemeClr val="bg2"/>
              </a:solidFill>
            </a:endParaRPr>
          </a:p>
          <a:p>
            <a:r>
              <a:rPr lang="en-US">
                <a:solidFill>
                  <a:schemeClr val="bg2"/>
                </a:solidFill>
              </a:rPr>
              <a:t>Nonmaxima suppression (ridge thinning)</a:t>
            </a:r>
          </a:p>
          <a:p>
            <a:r>
              <a:rPr lang="en-US">
                <a:solidFill>
                  <a:schemeClr val="bg2"/>
                </a:solidFill>
              </a:rPr>
              <a:t>Double thresholding to detect and link edges</a:t>
            </a:r>
          </a:p>
        </p:txBody>
      </p:sp>
      <p:sp>
        <p:nvSpPr>
          <p:cNvPr id="427012" name="Text Box 4"/>
          <p:cNvSpPr txBox="1">
            <a:spLocks noChangeArrowheads="1"/>
          </p:cNvSpPr>
          <p:nvPr/>
        </p:nvSpPr>
        <p:spPr bwMode="auto">
          <a:xfrm>
            <a:off x="1076325" y="2574925"/>
            <a:ext cx="38893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S[i,j] = G[i,j;</a:t>
            </a:r>
            <a:r>
              <a:rPr lang="en-US">
                <a:solidFill>
                  <a:schemeClr val="bg2"/>
                </a:solidFill>
                <a:effectLst/>
                <a:latin typeface="Symbol" pitchFamily="18" charset="2"/>
                <a:ea typeface="SimSun" pitchFamily="2" charset="-122"/>
              </a:rPr>
              <a:t> s] * </a:t>
            </a:r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I[i,j]</a:t>
            </a:r>
          </a:p>
          <a:p>
            <a:pPr algn="l" eaLnBrk="0" hangingPunct="0"/>
            <a:endParaRPr lang="en-US">
              <a:solidFill>
                <a:schemeClr val="bg2"/>
              </a:solidFill>
              <a:effectLst/>
              <a:latin typeface="Times" charset="0"/>
              <a:ea typeface="SimSun" pitchFamily="2" charset="-122"/>
            </a:endParaRPr>
          </a:p>
          <a:p>
            <a:pPr algn="l" eaLnBrk="0" hangingPunct="0"/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P[i,j] = - S[i,j]      + S[i,j+1]</a:t>
            </a:r>
          </a:p>
          <a:p>
            <a:pPr algn="l" eaLnBrk="0" hangingPunct="0"/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           - S[i+1,j] + S[i+1,j+1]</a:t>
            </a:r>
          </a:p>
          <a:p>
            <a:pPr algn="l" eaLnBrk="0" hangingPunct="0"/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Q[i,j] =   S[i,j]      + S[i,j+1]</a:t>
            </a:r>
          </a:p>
          <a:p>
            <a:pPr algn="l" eaLnBrk="0" hangingPunct="0"/>
            <a:r>
              <a:rPr lang="en-US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           - S[i+1,j]  - S[i+1,j+1]</a:t>
            </a:r>
          </a:p>
        </p:txBody>
      </p:sp>
      <p:sp>
        <p:nvSpPr>
          <p:cNvPr id="427013" name="Text Box 5"/>
          <p:cNvSpPr txBox="1">
            <a:spLocks noChangeArrowheads="1"/>
          </p:cNvSpPr>
          <p:nvPr/>
        </p:nvSpPr>
        <p:spPr bwMode="auto">
          <a:xfrm>
            <a:off x="5292725" y="3414713"/>
            <a:ext cx="566738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-1  1</a:t>
            </a:r>
          </a:p>
        </p:txBody>
      </p:sp>
      <p:sp>
        <p:nvSpPr>
          <p:cNvPr id="427014" name="Text Box 6"/>
          <p:cNvSpPr txBox="1">
            <a:spLocks noChangeArrowheads="1"/>
          </p:cNvSpPr>
          <p:nvPr/>
        </p:nvSpPr>
        <p:spPr bwMode="auto">
          <a:xfrm>
            <a:off x="5292725" y="4151313"/>
            <a:ext cx="600075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1   1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-1 -1</a:t>
            </a:r>
          </a:p>
        </p:txBody>
      </p:sp>
      <p:sp>
        <p:nvSpPr>
          <p:cNvPr id="427015" name="Line 7"/>
          <p:cNvSpPr>
            <a:spLocks noChangeShapeType="1"/>
          </p:cNvSpPr>
          <p:nvPr/>
        </p:nvSpPr>
        <p:spPr bwMode="auto">
          <a:xfrm flipH="1">
            <a:off x="5257800" y="28194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7016" name="Text Box 8"/>
          <p:cNvSpPr txBox="1">
            <a:spLocks noChangeArrowheads="1"/>
          </p:cNvSpPr>
          <p:nvPr/>
        </p:nvSpPr>
        <p:spPr bwMode="auto">
          <a:xfrm>
            <a:off x="6400800" y="2286000"/>
            <a:ext cx="1752600" cy="83185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Gaussian filtering</a:t>
            </a:r>
          </a:p>
        </p:txBody>
      </p:sp>
      <p:sp>
        <p:nvSpPr>
          <p:cNvPr id="427017" name="Text Box 9"/>
          <p:cNvSpPr txBox="1">
            <a:spLocks noChangeArrowheads="1"/>
          </p:cNvSpPr>
          <p:nvPr/>
        </p:nvSpPr>
        <p:spPr bwMode="auto">
          <a:xfrm>
            <a:off x="7086600" y="3657600"/>
            <a:ext cx="1752600" cy="83185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First derivative</a:t>
            </a:r>
          </a:p>
        </p:txBody>
      </p:sp>
      <p:sp>
        <p:nvSpPr>
          <p:cNvPr id="427018" name="Line 10"/>
          <p:cNvSpPr>
            <a:spLocks noChangeShapeType="1"/>
          </p:cNvSpPr>
          <p:nvPr/>
        </p:nvSpPr>
        <p:spPr bwMode="auto">
          <a:xfrm flipH="1">
            <a:off x="5943600" y="40386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/>
          <a:lstStyle/>
          <a:p>
            <a:r>
              <a:rPr 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Canny Edge Detector: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Gaussian plus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Edge direction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534400" cy="457200"/>
          </a:xfrm>
          <a:solidFill>
            <a:schemeClr val="tx2"/>
          </a:solidFill>
        </p:spPr>
        <p:txBody>
          <a:bodyPr/>
          <a:lstStyle/>
          <a:p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1:</a:t>
            </a:r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Gaussian Filter</a:t>
            </a:r>
          </a:p>
        </p:txBody>
      </p:sp>
      <p:sp>
        <p:nvSpPr>
          <p:cNvPr id="425988" name="Rectangle 4"/>
          <p:cNvSpPr>
            <a:spLocks noChangeArrowheads="1"/>
          </p:cNvSpPr>
          <p:nvPr/>
        </p:nvSpPr>
        <p:spPr bwMode="auto">
          <a:xfrm>
            <a:off x="533400" y="2286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FF0000"/>
                </a:solidFill>
                <a:effectLst/>
                <a:latin typeface="Times New Roman" pitchFamily="18" charset="0"/>
                <a:ea typeface="SimSun" pitchFamily="2" charset="-122"/>
              </a:rPr>
              <a:t>Step 2</a:t>
            </a:r>
            <a:r>
              <a:rPr lang="en-US" sz="32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: Edge Detector</a:t>
            </a:r>
          </a:p>
        </p:txBody>
      </p:sp>
      <p:graphicFrame>
        <p:nvGraphicFramePr>
          <p:cNvPr id="425989" name="Object 5"/>
          <p:cNvGraphicFramePr>
            <a:graphicFrameLocks noChangeAspect="1"/>
          </p:cNvGraphicFramePr>
          <p:nvPr/>
        </p:nvGraphicFramePr>
        <p:xfrm>
          <a:off x="4724400" y="1447800"/>
          <a:ext cx="4267200" cy="782638"/>
        </p:xfrm>
        <a:graphic>
          <a:graphicData uri="http://schemas.openxmlformats.org/presentationml/2006/ole">
            <p:oleObj spid="_x0000_s425989" name="Equation" r:id="rId3" imgW="1904760" imgH="304560" progId="Equation.3">
              <p:embed/>
            </p:oleObj>
          </a:graphicData>
        </a:graphic>
      </p:graphicFrame>
      <p:graphicFrame>
        <p:nvGraphicFramePr>
          <p:cNvPr id="425990" name="Object 6"/>
          <p:cNvGraphicFramePr>
            <a:graphicFrameLocks noChangeAspect="1"/>
          </p:cNvGraphicFramePr>
          <p:nvPr/>
        </p:nvGraphicFramePr>
        <p:xfrm>
          <a:off x="2133600" y="2971800"/>
          <a:ext cx="5791200" cy="990600"/>
        </p:xfrm>
        <a:graphic>
          <a:graphicData uri="http://schemas.openxmlformats.org/presentationml/2006/ole">
            <p:oleObj spid="_x0000_s425990" name="Equation" r:id="rId4" imgW="3263760" imgH="634680" progId="Equation.3">
              <p:embed/>
            </p:oleObj>
          </a:graphicData>
        </a:graphic>
      </p:graphicFrame>
      <p:graphicFrame>
        <p:nvGraphicFramePr>
          <p:cNvPr id="425991" name="Object 7"/>
          <p:cNvGraphicFramePr>
            <a:graphicFrameLocks noChangeAspect="1"/>
          </p:cNvGraphicFramePr>
          <p:nvPr/>
        </p:nvGraphicFramePr>
        <p:xfrm>
          <a:off x="2209800" y="4114800"/>
          <a:ext cx="2470150" cy="617538"/>
        </p:xfrm>
        <a:graphic>
          <a:graphicData uri="http://schemas.openxmlformats.org/presentationml/2006/ole">
            <p:oleObj spid="_x0000_s425991" name="Equation" r:id="rId5" imgW="1574640" imgH="393480" progId="Equation.3">
              <p:embed/>
            </p:oleObj>
          </a:graphicData>
        </a:graphic>
      </p:graphicFrame>
      <p:graphicFrame>
        <p:nvGraphicFramePr>
          <p:cNvPr id="425992" name="Object 8"/>
          <p:cNvGraphicFramePr>
            <a:graphicFrameLocks noChangeAspect="1"/>
          </p:cNvGraphicFramePr>
          <p:nvPr/>
        </p:nvGraphicFramePr>
        <p:xfrm>
          <a:off x="2133600" y="4876800"/>
          <a:ext cx="6111875" cy="914400"/>
        </p:xfrm>
        <a:graphic>
          <a:graphicData uri="http://schemas.openxmlformats.org/presentationml/2006/ole">
            <p:oleObj spid="_x0000_s425992" name="Equation" r:id="rId6" imgW="3327120" imgH="685800" progId="Equation.3">
              <p:embed/>
            </p:oleObj>
          </a:graphicData>
        </a:graphic>
      </p:graphicFrame>
      <p:graphicFrame>
        <p:nvGraphicFramePr>
          <p:cNvPr id="425993" name="Object 9"/>
          <p:cNvGraphicFramePr>
            <a:graphicFrameLocks noChangeAspect="1"/>
          </p:cNvGraphicFramePr>
          <p:nvPr/>
        </p:nvGraphicFramePr>
        <p:xfrm>
          <a:off x="3276600" y="5943600"/>
          <a:ext cx="3505200" cy="647700"/>
        </p:xfrm>
        <a:graphic>
          <a:graphicData uri="http://schemas.openxmlformats.org/presentationml/2006/ole">
            <p:oleObj spid="_x0000_s425993" name="Equation" r:id="rId7" imgW="1650960" imgH="304560" progId="Equation.3">
              <p:embed/>
            </p:oleObj>
          </a:graphicData>
        </a:graphic>
      </p:graphicFrame>
      <p:sp>
        <p:nvSpPr>
          <p:cNvPr id="425994" name="Rectangle 10"/>
          <p:cNvSpPr>
            <a:spLocks noChangeArrowheads="1"/>
          </p:cNvSpPr>
          <p:nvPr/>
        </p:nvSpPr>
        <p:spPr bwMode="auto">
          <a:xfrm>
            <a:off x="609600" y="5791200"/>
            <a:ext cx="2286000" cy="6096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Edge Direction</a:t>
            </a:r>
          </a:p>
        </p:txBody>
      </p:sp>
      <p:sp>
        <p:nvSpPr>
          <p:cNvPr id="425995" name="Rectangle 11"/>
          <p:cNvSpPr>
            <a:spLocks noChangeArrowheads="1"/>
          </p:cNvSpPr>
          <p:nvPr/>
        </p:nvSpPr>
        <p:spPr bwMode="auto">
          <a:xfrm>
            <a:off x="0" y="4191000"/>
            <a:ext cx="1828800" cy="8382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Edge Modulus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86600" y="5791200"/>
            <a:ext cx="2057400" cy="738664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In every point we can calculate modulus and angle</a:t>
            </a:r>
            <a:endParaRPr lang="en-US" sz="1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FF00"/>
          </a:solidFill>
        </p:spPr>
        <p:txBody>
          <a:bodyPr/>
          <a:lstStyle/>
          <a:p>
            <a:r>
              <a:rPr lang="en-US" sz="3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Convolution: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to derive discrete 2D convolution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38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>
                <a:solidFill>
                  <a:schemeClr val="bg1"/>
                </a:solidFill>
              </a:rPr>
              <a:t>1-dimensional</a:t>
            </a:r>
          </a:p>
        </p:txBody>
      </p:sp>
      <p:graphicFrame>
        <p:nvGraphicFramePr>
          <p:cNvPr id="423940" name="Object 4"/>
          <p:cNvGraphicFramePr>
            <a:graphicFrameLocks noChangeAspect="1"/>
          </p:cNvGraphicFramePr>
          <p:nvPr/>
        </p:nvGraphicFramePr>
        <p:xfrm>
          <a:off x="3886200" y="1524000"/>
          <a:ext cx="4038600" cy="930275"/>
        </p:xfrm>
        <a:graphic>
          <a:graphicData uri="http://schemas.openxmlformats.org/presentationml/2006/ole">
            <p:oleObj spid="_x0000_s423940" name="Equation" r:id="rId3" imgW="2590560" imgH="596880" progId="Equation.3">
              <p:embed/>
            </p:oleObj>
          </a:graphicData>
        </a:graphic>
      </p:graphicFrame>
      <p:sp>
        <p:nvSpPr>
          <p:cNvPr id="423941" name="Rectangle 5"/>
          <p:cNvSpPr>
            <a:spLocks noChangeArrowheads="1"/>
          </p:cNvSpPr>
          <p:nvPr/>
        </p:nvSpPr>
        <p:spPr bwMode="auto">
          <a:xfrm>
            <a:off x="609600" y="23622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</a:rPr>
              <a:t>2-dimensional</a:t>
            </a:r>
          </a:p>
        </p:txBody>
      </p:sp>
      <p:graphicFrame>
        <p:nvGraphicFramePr>
          <p:cNvPr id="423942" name="Object 6"/>
          <p:cNvGraphicFramePr>
            <a:graphicFrameLocks noChangeAspect="1"/>
          </p:cNvGraphicFramePr>
          <p:nvPr/>
        </p:nvGraphicFramePr>
        <p:xfrm>
          <a:off x="2057400" y="2819400"/>
          <a:ext cx="6356350" cy="930275"/>
        </p:xfrm>
        <a:graphic>
          <a:graphicData uri="http://schemas.openxmlformats.org/presentationml/2006/ole">
            <p:oleObj spid="_x0000_s423942" name="Equation" r:id="rId4" imgW="4076640" imgH="596880" progId="Equation.3">
              <p:embed/>
            </p:oleObj>
          </a:graphicData>
        </a:graphic>
      </p:graphicFrame>
      <p:graphicFrame>
        <p:nvGraphicFramePr>
          <p:cNvPr id="423943" name="Object 7"/>
          <p:cNvGraphicFramePr>
            <a:graphicFrameLocks noChangeAspect="1"/>
          </p:cNvGraphicFramePr>
          <p:nvPr/>
        </p:nvGraphicFramePr>
        <p:xfrm>
          <a:off x="1781175" y="4343400"/>
          <a:ext cx="6527800" cy="887413"/>
        </p:xfrm>
        <a:graphic>
          <a:graphicData uri="http://schemas.openxmlformats.org/presentationml/2006/ole">
            <p:oleObj spid="_x0000_s423943" name="Equation" r:id="rId5" imgW="4394160" imgH="596880" progId="Equation.3">
              <p:embed/>
            </p:oleObj>
          </a:graphicData>
        </a:graphic>
      </p:graphicFrame>
      <p:sp>
        <p:nvSpPr>
          <p:cNvPr id="423944" name="Rectangle 8"/>
          <p:cNvSpPr>
            <a:spLocks noChangeArrowheads="1"/>
          </p:cNvSpPr>
          <p:nvPr/>
        </p:nvSpPr>
        <p:spPr bwMode="auto">
          <a:xfrm>
            <a:off x="609600" y="37338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</a:rPr>
              <a:t>Discrete</a:t>
            </a:r>
          </a:p>
        </p:txBody>
      </p:sp>
      <p:sp>
        <p:nvSpPr>
          <p:cNvPr id="423945" name="Text Box 9"/>
          <p:cNvSpPr txBox="1">
            <a:spLocks noChangeArrowheads="1"/>
          </p:cNvSpPr>
          <p:nvPr/>
        </p:nvSpPr>
        <p:spPr bwMode="auto">
          <a:xfrm>
            <a:off x="1066800" y="5486400"/>
            <a:ext cx="6102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</a:rPr>
              <a:t>Where f(i,j) is any given image, g(i,j) is a mask, </a:t>
            </a:r>
          </a:p>
          <a:p>
            <a:pPr algn="l" eaLnBrk="0" hangingPunct="0"/>
            <a:r>
              <a:rPr lang="en-US">
                <a:solidFill>
                  <a:schemeClr val="bg1"/>
                </a:solidFill>
                <a:effectLst/>
                <a:latin typeface="Times New Roman" pitchFamily="18" charset="0"/>
                <a:ea typeface="SimSun" pitchFamily="2" charset="-122"/>
              </a:rPr>
              <a:t>h(i,j) is an new image obtained.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867400"/>
          </a:xfrm>
          <a:solidFill>
            <a:srgbClr val="FFFF66"/>
          </a:solidFill>
        </p:spPr>
        <p:txBody>
          <a:bodyPr/>
          <a:lstStyle/>
          <a:p>
            <a:r>
              <a:rPr lang="en-US" sz="13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Other Edge Detectors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rgbClr val="FFFF66"/>
          </a:solidFill>
        </p:spPr>
        <p:txBody>
          <a:bodyPr/>
          <a:lstStyle/>
          <a:p>
            <a:r>
              <a:rPr 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Other Edge Detectors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Can build simpler, faster edge detector by omitting some steps:</a:t>
            </a:r>
          </a:p>
          <a:p>
            <a:pPr lvl="1"/>
            <a:r>
              <a:rPr lang="en-US">
                <a:solidFill>
                  <a:schemeClr val="bg2"/>
                </a:solidFill>
              </a:rPr>
              <a:t>No non-maximum suppression</a:t>
            </a:r>
          </a:p>
          <a:p>
            <a:pPr lvl="1"/>
            <a:r>
              <a:rPr lang="en-US">
                <a:solidFill>
                  <a:schemeClr val="bg2"/>
                </a:solidFill>
              </a:rPr>
              <a:t>No hysteresis in thresholding</a:t>
            </a:r>
          </a:p>
          <a:p>
            <a:pPr lvl="1"/>
            <a:r>
              <a:rPr lang="en-US">
                <a:solidFill>
                  <a:schemeClr val="bg2"/>
                </a:solidFill>
              </a:rPr>
              <a:t>Simpler filter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58200" cy="1524000"/>
          </a:xfrm>
          <a:solidFill>
            <a:srgbClr val="FFFF66"/>
          </a:solidFill>
        </p:spPr>
        <p:txBody>
          <a:bodyPr/>
          <a:lstStyle/>
          <a:p>
            <a: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Second-Derivative-Based</a:t>
            </a:r>
            <a:br>
              <a:rPr 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Edge Detectors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To find local maxima in derivative, look for zeros in second derivative</a:t>
            </a:r>
          </a:p>
          <a:p>
            <a:r>
              <a:rPr lang="en-US">
                <a:solidFill>
                  <a:srgbClr val="FF0000"/>
                </a:solidFill>
              </a:rPr>
              <a:t>Analogue in 2D:</a:t>
            </a:r>
            <a:r>
              <a:rPr lang="en-US">
                <a:solidFill>
                  <a:schemeClr val="bg2"/>
                </a:solidFill>
              </a:rPr>
              <a:t> Laplacian</a:t>
            </a:r>
          </a:p>
        </p:txBody>
      </p:sp>
      <p:graphicFrame>
        <p:nvGraphicFramePr>
          <p:cNvPr id="417796" name="Object 4"/>
          <p:cNvGraphicFramePr>
            <a:graphicFrameLocks noChangeAspect="1"/>
          </p:cNvGraphicFramePr>
          <p:nvPr/>
        </p:nvGraphicFramePr>
        <p:xfrm>
          <a:off x="1600200" y="3810000"/>
          <a:ext cx="5410200" cy="1631950"/>
        </p:xfrm>
        <a:graphic>
          <a:graphicData uri="http://schemas.openxmlformats.org/presentationml/2006/ole">
            <p:oleObj spid="_x0000_s417796" name="Equation" r:id="rId3" imgW="14731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133600"/>
          </a:xfrm>
          <a:solidFill>
            <a:srgbClr val="FFFF00"/>
          </a:solidFill>
        </p:spPr>
        <p:txBody>
          <a:bodyPr/>
          <a:lstStyle/>
          <a:p>
            <a:r>
              <a:rPr lang="en-US" sz="8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 or Mexican Hat Operator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>
                <a:solidFill>
                  <a:srgbClr val="FF0000"/>
                </a:solidFill>
              </a:rPr>
              <a:t>Laplacian of Gaussian (LoG)</a:t>
            </a: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Smoothing with a Gaussian filter</a:t>
            </a:r>
          </a:p>
          <a:p>
            <a:pPr lvl="1">
              <a:lnSpc>
                <a:spcPct val="105000"/>
              </a:lnSpc>
            </a:pPr>
            <a:endParaRPr lang="en-US">
              <a:solidFill>
                <a:schemeClr val="bg2"/>
              </a:solidFill>
            </a:endParaRP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Enhancement by </a:t>
            </a:r>
            <a:r>
              <a:rPr lang="en-US">
                <a:solidFill>
                  <a:srgbClr val="FF0000"/>
                </a:solidFill>
              </a:rPr>
              <a:t>second derivative</a:t>
            </a:r>
            <a:r>
              <a:rPr lang="en-US">
                <a:solidFill>
                  <a:schemeClr val="bg2"/>
                </a:solidFill>
              </a:rPr>
              <a:t> edge detection</a:t>
            </a:r>
          </a:p>
          <a:p>
            <a:pPr lvl="1">
              <a:lnSpc>
                <a:spcPct val="105000"/>
              </a:lnSpc>
            </a:pPr>
            <a:endParaRPr lang="en-US">
              <a:solidFill>
                <a:schemeClr val="bg2"/>
              </a:solidFill>
            </a:endParaRP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Detection of zero crossings in second derivative in combination with large peak in first derivative</a:t>
            </a:r>
          </a:p>
          <a:p>
            <a:pPr lvl="1">
              <a:lnSpc>
                <a:spcPct val="105000"/>
              </a:lnSpc>
            </a:pPr>
            <a:endParaRPr lang="en-US">
              <a:solidFill>
                <a:schemeClr val="bg2"/>
              </a:solidFill>
            </a:endParaRPr>
          </a:p>
          <a:p>
            <a:pPr lvl="1"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Localization with sub-pixel resolution using linear interpolation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rgbClr val="FFFF66"/>
          </a:solidFill>
        </p:spPr>
        <p:txBody>
          <a:bodyPr/>
          <a:lstStyle/>
          <a:p>
            <a:r>
              <a:rPr lang="en-US" sz="66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LOG =</a:t>
            </a:r>
            <a:r>
              <a:rPr lang="en-US" sz="6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Laplacian of Gaussian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7400" y="1905000"/>
            <a:ext cx="3276600" cy="4953000"/>
          </a:xfrm>
          <a:solidFill>
            <a:schemeClr val="tx2"/>
          </a:solidFill>
        </p:spPr>
        <p:txBody>
          <a:bodyPr/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 before, combine Laplacian with Gaussian smoothing: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Laplacian of Gaussian (LOG)</a:t>
            </a:r>
          </a:p>
        </p:txBody>
      </p:sp>
      <p:pic>
        <p:nvPicPr>
          <p:cNvPr id="418820" name="Picture 4" descr="log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12000"/>
          </a:blip>
          <a:srcRect/>
          <a:stretch>
            <a:fillRect/>
          </a:stretch>
        </p:blipFill>
        <p:spPr bwMode="auto">
          <a:xfrm>
            <a:off x="0" y="2757488"/>
            <a:ext cx="5867400" cy="4100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LOG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9144000" cy="1828800"/>
          </a:xfrm>
          <a:solidFill>
            <a:srgbClr val="FFFF66"/>
          </a:solidFill>
        </p:spPr>
        <p:txBody>
          <a:bodyPr/>
          <a:lstStyle/>
          <a:p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As before, combine Laplacian with Gaussian smoothing: Laplacian of Gaussian (LOG)</a:t>
            </a:r>
          </a:p>
        </p:txBody>
      </p:sp>
      <p:pic>
        <p:nvPicPr>
          <p:cNvPr id="419845" name="Picture 5" descr="lo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12000"/>
          </a:blip>
          <a:srcRect/>
          <a:stretch>
            <a:fillRect/>
          </a:stretch>
        </p:blipFill>
        <p:spPr bwMode="auto">
          <a:xfrm>
            <a:off x="0" y="1676400"/>
            <a:ext cx="8391525" cy="5864225"/>
          </a:xfrm>
          <a:prstGeom prst="rect">
            <a:avLst/>
          </a:prstGeom>
          <a:solidFill>
            <a:schemeClr val="bg2"/>
          </a:solidFill>
          <a:effectLst>
            <a:outerShdw dist="17961" dir="2700000" algn="ctr" rotWithShape="0">
              <a:schemeClr val="bg2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838200"/>
          </a:xfrm>
          <a:solidFill>
            <a:srgbClr val="FFFF00"/>
          </a:solidFill>
        </p:spPr>
        <p:txBody>
          <a:bodyPr/>
          <a:lstStyle/>
          <a:p>
            <a:pPr algn="ctr">
              <a:buFontTx/>
              <a:buNone/>
            </a:pPr>
            <a:r>
              <a:rPr lang="en-US" sz="47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LoG-Operator</a:t>
            </a:r>
          </a:p>
        </p:txBody>
      </p:sp>
      <p:sp>
        <p:nvSpPr>
          <p:cNvPr id="429060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7696200" cy="9461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8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h(x,y) =</a:t>
            </a:r>
            <a:r>
              <a:rPr lang="en-US" sz="2800">
                <a:solidFill>
                  <a:schemeClr val="bg2"/>
                </a:solidFill>
                <a:effectLst/>
                <a:latin typeface="Symbol" pitchFamily="18" charset="2"/>
                <a:ea typeface="SimSun" pitchFamily="2" charset="-122"/>
              </a:rPr>
              <a:t> D</a:t>
            </a:r>
            <a:r>
              <a:rPr lang="en-US" sz="2800" baseline="300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2</a:t>
            </a:r>
            <a:r>
              <a:rPr lang="en-US" sz="28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[g(x,y) * f(x,y)]</a:t>
            </a:r>
          </a:p>
          <a:p>
            <a:pPr algn="l" eaLnBrk="0" hangingPunct="0"/>
            <a:r>
              <a:rPr lang="en-US" sz="28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         = [</a:t>
            </a:r>
            <a:r>
              <a:rPr lang="en-US" sz="2800">
                <a:solidFill>
                  <a:schemeClr val="bg2"/>
                </a:solidFill>
                <a:effectLst/>
                <a:latin typeface="Symbol" pitchFamily="18" charset="2"/>
                <a:ea typeface="SimSun" pitchFamily="2" charset="-122"/>
              </a:rPr>
              <a:t>D</a:t>
            </a:r>
            <a:r>
              <a:rPr lang="en-US" sz="2800" baseline="30000">
                <a:solidFill>
                  <a:schemeClr val="bg2"/>
                </a:solidFill>
                <a:effectLst/>
                <a:latin typeface="Times New Roman" pitchFamily="18" charset="0"/>
                <a:ea typeface="SimSun" pitchFamily="2" charset="-122"/>
              </a:rPr>
              <a:t>2</a:t>
            </a:r>
            <a:r>
              <a:rPr lang="en-US" sz="28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g(x,y)] * f(x,y)</a:t>
            </a:r>
          </a:p>
        </p:txBody>
      </p:sp>
      <p:sp>
        <p:nvSpPr>
          <p:cNvPr id="429061" name="Text Box 5"/>
          <p:cNvSpPr txBox="1">
            <a:spLocks noChangeArrowheads="1"/>
          </p:cNvSpPr>
          <p:nvPr/>
        </p:nvSpPr>
        <p:spPr bwMode="auto">
          <a:xfrm>
            <a:off x="1292225" y="2157413"/>
            <a:ext cx="1381125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</a:t>
            </a:r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0   0  -1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0  -1  -2  -1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-2  16 -2 -1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0  -1  -2  -1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0   0  -1   0   0</a:t>
            </a:r>
          </a:p>
        </p:txBody>
      </p:sp>
      <p:sp>
        <p:nvSpPr>
          <p:cNvPr id="429062" name="Text Box 6"/>
          <p:cNvSpPr txBox="1">
            <a:spLocks noChangeArrowheads="1"/>
          </p:cNvSpPr>
          <p:nvPr/>
        </p:nvSpPr>
        <p:spPr bwMode="auto">
          <a:xfrm>
            <a:off x="3629025" y="2144713"/>
            <a:ext cx="4941888" cy="4257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</a:t>
            </a:r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0   0   0   0    0    0  -1   -1   -1   -1   -1   0   0   0    0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 0   0   -1  -1  -1   -1   -1   -1   -1  -1  -1   0    0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-1  -1  -1  -2  -3   -3   -3   -3   -3  -2  -1  -1  -1 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-1  -1  -2  -3  -3   -3   -3   -3   -3  -3  -2  -1  -1 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-1  -1  -2  -3  -3  -3   -2   -3   -2   -3  -3  -3  -2  -1  -1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-1  -2  -3  -3  -3   0     2   4     2    0   -3  -3  -3  -2  -1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-1  -3  -3   -3   0   4   10  12  10    4    0  -3  -3  -3  -1 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-1  -3  -3   -2   2  10  18  21  18  10    2  -2  -3  -3  -1 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-1  -3  -3   -3   4  12  21  24  21  12    4  -3  -3  -3  -1 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-1  -3  -3   -2   2  10  18  21  18  10    2  -2  -3  -3  -1 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-1  -1  -3  -3   -3   0   4   10  12  10    4    0  -3  -3  -3  -1  -1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-1  -2  -3  -3  -3   0     2   4     2    0   -3  -3  -3  -2  -1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-1  -1  -2  -3  -3  -3   -2   -3   -2   -3  -3  -3  -2  -1  -1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-1  -1  -2  -3  -3   -3   -3   -3   -3  -3  -2  -1  -1 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-1  -1  -1  -2  -3   -3   -3   -3   -3  -2  -1  -1  -1 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 0   0   -1  -1  -1   -1   -1   -1   -1  -1  -1   0    0   0   0</a:t>
            </a:r>
          </a:p>
          <a:p>
            <a:pPr algn="l" eaLnBrk="0" hangingPunct="0"/>
            <a:r>
              <a:rPr lang="en-US" sz="1600" b="1">
                <a:solidFill>
                  <a:schemeClr val="bg2"/>
                </a:solidFill>
                <a:effectLst/>
                <a:latin typeface="Times" charset="0"/>
                <a:ea typeface="SimSun" pitchFamily="2" charset="-122"/>
              </a:rPr>
              <a:t>  0   0   0   0    0    0  -1   -1   -1   -1   -1   0   0   0    0   0   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239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ea typeface="SimSun" pitchFamily="2" charset="-122"/>
              </a:rPr>
              <a:t>Edge Detection: Laplacian</a:t>
            </a:r>
          </a:p>
        </p:txBody>
      </p:sp>
      <p:sp>
        <p:nvSpPr>
          <p:cNvPr id="43417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 Second Order Kernels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non-directional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results in closed curves (contours)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example: Laplacian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 sum=0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              4-4=0                                                      8-8=0</a:t>
            </a:r>
          </a:p>
          <a:p>
            <a:pPr algn="l" eaLnBrk="0" hangingPunct="0">
              <a:spcBef>
                <a:spcPct val="50000"/>
              </a:spcBef>
            </a:pPr>
            <a:endParaRPr lang="en-US" sz="2800" b="1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  <a:ea typeface="SimSun" pitchFamily="2" charset="-122"/>
            </a:endParaRPr>
          </a:p>
          <a:p>
            <a:pPr algn="l" eaLnBrk="0" hangingPunct="0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SimSun" pitchFamily="2" charset="-122"/>
              </a:rPr>
              <a:t> Replace output pixel values with sign changes (zero crossings)</a:t>
            </a:r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3733800" y="3733800"/>
            <a:ext cx="1295400" cy="15525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0  -1   0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-1  4  -1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0  -1   0 </a:t>
            </a:r>
          </a:p>
        </p:txBody>
      </p:sp>
      <p:sp>
        <p:nvSpPr>
          <p:cNvPr id="434181" name="Text Box 5"/>
          <p:cNvSpPr txBox="1">
            <a:spLocks noChangeArrowheads="1"/>
          </p:cNvSpPr>
          <p:nvPr/>
        </p:nvSpPr>
        <p:spPr bwMode="auto">
          <a:xfrm>
            <a:off x="5638800" y="3733800"/>
            <a:ext cx="1676400" cy="15525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-1  -1   -1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-1   8   -1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-1  -1   -1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154" name="Picture 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 b="17068"/>
          <a:stretch>
            <a:fillRect/>
          </a:stretch>
        </p:blipFill>
        <p:spPr>
          <a:xfrm>
            <a:off x="0" y="1169988"/>
            <a:ext cx="9144000" cy="5688012"/>
          </a:xfrm>
        </p:spPr>
      </p:pic>
      <p:sp>
        <p:nvSpPr>
          <p:cNvPr id="43315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2774950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SimSun" pitchFamily="2" charset="-122"/>
              </a:rPr>
              <a:t>Edge Detection using Laplacian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5202" name="Picture 2" descr="img038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 b="25600"/>
          <a:stretch>
            <a:fillRect/>
          </a:stretch>
        </p:blipFill>
        <p:spPr>
          <a:xfrm>
            <a:off x="0" y="0"/>
            <a:ext cx="9144000" cy="5103813"/>
          </a:xfrm>
        </p:spPr>
      </p:pic>
      <p:sp>
        <p:nvSpPr>
          <p:cNvPr id="435203" name="Line 3"/>
          <p:cNvSpPr>
            <a:spLocks noChangeShapeType="1"/>
          </p:cNvSpPr>
          <p:nvPr/>
        </p:nvSpPr>
        <p:spPr bwMode="auto">
          <a:xfrm flipV="1">
            <a:off x="5638800" y="4953000"/>
            <a:ext cx="914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5204" name="Line 4"/>
          <p:cNvSpPr>
            <a:spLocks noChangeShapeType="1"/>
          </p:cNvSpPr>
          <p:nvPr/>
        </p:nvSpPr>
        <p:spPr bwMode="auto">
          <a:xfrm flipH="1" flipV="1">
            <a:off x="2438400" y="50292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5205" name="Line 5"/>
          <p:cNvSpPr>
            <a:spLocks noChangeShapeType="1"/>
          </p:cNvSpPr>
          <p:nvPr/>
        </p:nvSpPr>
        <p:spPr bwMode="auto">
          <a:xfrm flipH="1">
            <a:off x="3581400" y="19050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5206" name="Text Box 6"/>
          <p:cNvSpPr txBox="1">
            <a:spLocks noChangeArrowheads="1"/>
          </p:cNvSpPr>
          <p:nvPr/>
        </p:nvSpPr>
        <p:spPr bwMode="auto">
          <a:xfrm>
            <a:off x="3429000" y="1371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effectLst/>
                <a:latin typeface="Arial Unicode MS" pitchFamily="34" charset="-128"/>
                <a:ea typeface="SimSun" pitchFamily="2" charset="-122"/>
              </a:rPr>
              <a:t>Select a mask</a:t>
            </a:r>
          </a:p>
        </p:txBody>
      </p:sp>
      <p:sp>
        <p:nvSpPr>
          <p:cNvPr id="435207" name="Text Box 7"/>
          <p:cNvSpPr txBox="1">
            <a:spLocks noChangeArrowheads="1"/>
          </p:cNvSpPr>
          <p:nvPr/>
        </p:nvSpPr>
        <p:spPr bwMode="auto">
          <a:xfrm>
            <a:off x="5562600" y="60198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EdgeImage</a:t>
            </a:r>
          </a:p>
        </p:txBody>
      </p:sp>
      <p:sp>
        <p:nvSpPr>
          <p:cNvPr id="435208" name="Text Box 8"/>
          <p:cNvSpPr txBox="1">
            <a:spLocks noChangeArrowheads="1"/>
          </p:cNvSpPr>
          <p:nvPr/>
        </p:nvSpPr>
        <p:spPr bwMode="auto">
          <a:xfrm>
            <a:off x="1905000" y="5943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/>
                <a:latin typeface="Arial Unicode MS" pitchFamily="34" charset="-128"/>
                <a:ea typeface="SimSun" pitchFamily="2" charset="-122"/>
              </a:rPr>
              <a:t> Image</a:t>
            </a:r>
          </a:p>
        </p:txBody>
      </p:sp>
      <p:sp>
        <p:nvSpPr>
          <p:cNvPr id="435209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SimSun" pitchFamily="2" charset="-122"/>
              </a:rPr>
              <a:t>Edge Detection using Laplacian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66"/>
          </a:solidFill>
        </p:spPr>
        <p:txBody>
          <a:bodyPr/>
          <a:lstStyle/>
          <a:p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Formalizing Edge Detection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153400" cy="49530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 sz="2600" dirty="0" smtClean="0">
                <a:solidFill>
                  <a:schemeClr val="bg2"/>
                </a:solidFill>
              </a:rPr>
              <a:t>We want to look </a:t>
            </a:r>
            <a:r>
              <a:rPr lang="en-US" sz="2600" dirty="0">
                <a:solidFill>
                  <a:schemeClr val="bg2"/>
                </a:solidFill>
              </a:rPr>
              <a:t>for </a:t>
            </a:r>
            <a:r>
              <a:rPr lang="en-US" sz="2600" dirty="0">
                <a:solidFill>
                  <a:srgbClr val="FF0000"/>
                </a:solidFill>
              </a:rPr>
              <a:t>strong </a:t>
            </a:r>
            <a:r>
              <a:rPr lang="en-US" sz="2600" dirty="0">
                <a:solidFill>
                  <a:schemeClr val="bg2"/>
                </a:solidFill>
              </a:rPr>
              <a:t>step edges</a:t>
            </a:r>
          </a:p>
          <a:p>
            <a:pPr>
              <a:lnSpc>
                <a:spcPct val="105000"/>
              </a:lnSpc>
            </a:pPr>
            <a:endParaRPr lang="en-US" sz="2600" dirty="0">
              <a:solidFill>
                <a:schemeClr val="bg2"/>
              </a:solidFill>
            </a:endParaRPr>
          </a:p>
          <a:p>
            <a:pPr>
              <a:lnSpc>
                <a:spcPct val="105000"/>
              </a:lnSpc>
            </a:pPr>
            <a:endParaRPr lang="en-US" sz="2600" dirty="0">
              <a:solidFill>
                <a:schemeClr val="bg2"/>
              </a:solidFill>
            </a:endParaRPr>
          </a:p>
          <a:p>
            <a:pPr>
              <a:lnSpc>
                <a:spcPct val="105000"/>
              </a:lnSpc>
            </a:pPr>
            <a:r>
              <a:rPr lang="en-US" sz="2600" dirty="0">
                <a:solidFill>
                  <a:srgbClr val="FF0000"/>
                </a:solidFill>
              </a:rPr>
              <a:t>PROBLEM</a:t>
            </a:r>
            <a:r>
              <a:rPr lang="en-US" sz="2600" dirty="0">
                <a:solidFill>
                  <a:schemeClr val="bg2"/>
                </a:solidFill>
              </a:rPr>
              <a:t>: </a:t>
            </a:r>
            <a:r>
              <a:rPr lang="en-US" sz="2600" dirty="0" smtClean="0">
                <a:solidFill>
                  <a:schemeClr val="bg2"/>
                </a:solidFill>
              </a:rPr>
              <a:t>We want to have edges one </a:t>
            </a:r>
            <a:r>
              <a:rPr lang="en-US" sz="2600" dirty="0">
                <a:solidFill>
                  <a:schemeClr val="bg2"/>
                </a:solidFill>
              </a:rPr>
              <a:t>pixel wide: </a:t>
            </a:r>
          </a:p>
          <a:p>
            <a:pPr lvl="1">
              <a:lnSpc>
                <a:spcPct val="105000"/>
              </a:lnSpc>
            </a:pPr>
            <a:r>
              <a:rPr lang="en-US" sz="2300" dirty="0">
                <a:solidFill>
                  <a:srgbClr val="003399"/>
                </a:solidFill>
              </a:rPr>
              <a:t>Solution</a:t>
            </a:r>
            <a:r>
              <a:rPr lang="en-US" sz="2300" dirty="0">
                <a:solidFill>
                  <a:schemeClr val="bg2"/>
                </a:solidFill>
              </a:rPr>
              <a:t>: look for </a:t>
            </a:r>
            <a:r>
              <a:rPr lang="en-US" sz="2300" i="1" dirty="0">
                <a:solidFill>
                  <a:schemeClr val="bg2"/>
                </a:solidFill>
              </a:rPr>
              <a:t>maxima</a:t>
            </a:r>
            <a:r>
              <a:rPr lang="en-US" sz="2300" dirty="0">
                <a:solidFill>
                  <a:schemeClr val="bg2"/>
                </a:solidFill>
              </a:rPr>
              <a:t> in </a:t>
            </a:r>
            <a:r>
              <a:rPr lang="en-US" sz="2300" i="1" dirty="0" err="1">
                <a:solidFill>
                  <a:schemeClr val="bg2"/>
                </a:solidFill>
              </a:rPr>
              <a:t>dI</a:t>
            </a:r>
            <a:r>
              <a:rPr lang="en-US" sz="2300" i="1" dirty="0">
                <a:solidFill>
                  <a:schemeClr val="bg2"/>
                </a:solidFill>
              </a:rPr>
              <a:t> </a:t>
            </a:r>
            <a:r>
              <a:rPr lang="en-US" sz="2300" dirty="0">
                <a:solidFill>
                  <a:schemeClr val="bg2"/>
                </a:solidFill>
              </a:rPr>
              <a:t>/ </a:t>
            </a:r>
            <a:r>
              <a:rPr lang="en-US" sz="2300" i="1" dirty="0" err="1" smtClean="0">
                <a:solidFill>
                  <a:schemeClr val="bg2"/>
                </a:solidFill>
              </a:rPr>
              <a:t>dx</a:t>
            </a:r>
            <a:endParaRPr lang="en-US" sz="2300" i="1" dirty="0" smtClean="0">
              <a:solidFill>
                <a:schemeClr val="bg2"/>
              </a:solidFill>
            </a:endParaRPr>
          </a:p>
          <a:p>
            <a:pPr lvl="1">
              <a:lnSpc>
                <a:spcPct val="105000"/>
              </a:lnSpc>
            </a:pPr>
            <a:r>
              <a:rPr lang="en-US" sz="2300" i="1" dirty="0" smtClean="0">
                <a:solidFill>
                  <a:schemeClr val="bg2"/>
                </a:solidFill>
              </a:rPr>
              <a:t>It would be difficult to get with small kernel like Roberts.</a:t>
            </a:r>
            <a:endParaRPr lang="en-US" sz="2600" dirty="0">
              <a:solidFill>
                <a:srgbClr val="FF0000"/>
              </a:solidFill>
            </a:endParaRPr>
          </a:p>
          <a:p>
            <a:pPr>
              <a:lnSpc>
                <a:spcPct val="105000"/>
              </a:lnSpc>
            </a:pPr>
            <a:r>
              <a:rPr lang="en-US" sz="2600" dirty="0">
                <a:solidFill>
                  <a:srgbClr val="FF0000"/>
                </a:solidFill>
              </a:rPr>
              <a:t>PROBLEM:</a:t>
            </a:r>
            <a:r>
              <a:rPr lang="en-US" sz="2600" dirty="0">
                <a:solidFill>
                  <a:schemeClr val="bg2"/>
                </a:solidFill>
              </a:rPr>
              <a:t> Noise rejection: </a:t>
            </a:r>
          </a:p>
          <a:p>
            <a:pPr lvl="1">
              <a:lnSpc>
                <a:spcPct val="105000"/>
              </a:lnSpc>
            </a:pPr>
            <a:r>
              <a:rPr lang="en-US" sz="2300" dirty="0">
                <a:solidFill>
                  <a:srgbClr val="003399"/>
                </a:solidFill>
              </a:rPr>
              <a:t>Solution:</a:t>
            </a:r>
            <a:r>
              <a:rPr lang="en-US" sz="2300" dirty="0">
                <a:solidFill>
                  <a:schemeClr val="bg2"/>
                </a:solidFill>
              </a:rPr>
              <a:t> smooth (with a Gaussian) over a neighborhood </a:t>
            </a:r>
            <a:r>
              <a:rPr lang="en-US" sz="2300" i="1" dirty="0">
                <a:solidFill>
                  <a:schemeClr val="bg2"/>
                </a:solidFill>
                <a:sym typeface="Symbol" pitchFamily="18" charset="2"/>
              </a:rPr>
              <a:t></a:t>
            </a:r>
          </a:p>
        </p:txBody>
      </p:sp>
      <p:graphicFrame>
        <p:nvGraphicFramePr>
          <p:cNvPr id="380932" name="Object 4"/>
          <p:cNvGraphicFramePr>
            <a:graphicFrameLocks noChangeAspect="1"/>
          </p:cNvGraphicFramePr>
          <p:nvPr/>
        </p:nvGraphicFramePr>
        <p:xfrm>
          <a:off x="4041775" y="2490788"/>
          <a:ext cx="1060450" cy="938212"/>
        </p:xfrm>
        <a:graphic>
          <a:graphicData uri="http://schemas.openxmlformats.org/presentationml/2006/ole">
            <p:oleObj spid="_x0000_s380932" name="Equation" r:id="rId3" imgW="444240" imgH="3934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0" y="5867400"/>
            <a:ext cx="37338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66"/>
                </a:solidFill>
              </a:rPr>
              <a:t>So we want to  find edges as derivatives on smoothed image</a:t>
            </a:r>
            <a:endParaRPr lang="en-US" sz="2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226" name="Picture 2" descr="img040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3622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99FF99"/>
          </a:solidFill>
          <a:ln/>
        </p:spPr>
        <p:txBody>
          <a:bodyPr wrap="none" lIns="91440" tIns="45720" rIns="91440" bIns="45720" anchor="t"/>
          <a:lstStyle/>
          <a:p>
            <a:r>
              <a:rPr lang="en-US" sz="4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Edge Detection using the LoG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Problems with</a:t>
            </a:r>
            <a:br>
              <a:rPr lang="en-US">
                <a:solidFill>
                  <a:schemeClr val="bg2"/>
                </a:solidFill>
              </a:rPr>
            </a:br>
            <a:r>
              <a:rPr lang="en-US">
                <a:solidFill>
                  <a:schemeClr val="bg2"/>
                </a:solidFill>
              </a:rPr>
              <a:t>Laplacian Edge Detectors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How to use </a:t>
            </a:r>
            <a:r>
              <a:rPr lang="en-US">
                <a:solidFill>
                  <a:srgbClr val="FF0000"/>
                </a:solidFill>
              </a:rPr>
              <a:t>Local minimum</a:t>
            </a:r>
            <a:r>
              <a:rPr lang="en-US">
                <a:solidFill>
                  <a:schemeClr val="bg2"/>
                </a:solidFill>
              </a:rPr>
              <a:t> vs. local maximum information</a:t>
            </a:r>
          </a:p>
          <a:p>
            <a:pPr>
              <a:lnSpc>
                <a:spcPct val="105000"/>
              </a:lnSpc>
            </a:pPr>
            <a:endParaRPr lang="en-US">
              <a:solidFill>
                <a:schemeClr val="bg2"/>
              </a:solidFill>
            </a:endParaRPr>
          </a:p>
          <a:p>
            <a:pPr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The operator is Symmetric – it gives poor performance near corners of image</a:t>
            </a:r>
          </a:p>
          <a:p>
            <a:pPr>
              <a:lnSpc>
                <a:spcPct val="105000"/>
              </a:lnSpc>
            </a:pPr>
            <a:endParaRPr lang="en-US">
              <a:solidFill>
                <a:schemeClr val="bg2"/>
              </a:solidFill>
            </a:endParaRPr>
          </a:p>
          <a:p>
            <a:pPr>
              <a:lnSpc>
                <a:spcPct val="105000"/>
              </a:lnSpc>
            </a:pPr>
            <a:r>
              <a:rPr lang="en-US">
                <a:solidFill>
                  <a:schemeClr val="bg2"/>
                </a:solidFill>
              </a:rPr>
              <a:t>Sensitive to noise along an edge</a:t>
            </a:r>
          </a:p>
          <a:p>
            <a:pPr lvl="1">
              <a:lnSpc>
                <a:spcPct val="105000"/>
              </a:lnSpc>
            </a:pPr>
            <a:r>
              <a:rPr lang="en-US" sz="2300">
                <a:solidFill>
                  <a:schemeClr val="bg2"/>
                </a:solidFill>
              </a:rPr>
              <a:t>Higher-order derivatives = greater noise sensitivity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  <a:solidFill>
            <a:srgbClr val="99FF99"/>
          </a:solidFill>
        </p:spPr>
        <p:txBody>
          <a:bodyPr/>
          <a:lstStyle/>
          <a:p>
            <a:r>
              <a:rPr lang="en-US" sz="72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Marr-Hildreth Operator</a:t>
            </a:r>
          </a:p>
        </p:txBody>
      </p:sp>
      <p:pic>
        <p:nvPicPr>
          <p:cNvPr id="4300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87638"/>
            <a:ext cx="647700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1600200" y="5334000"/>
            <a:ext cx="4724400" cy="822325"/>
          </a:xfrm>
          <a:prstGeom prst="rect">
            <a:avLst/>
          </a:prstGeom>
          <a:solidFill>
            <a:schemeClr val="tx2">
              <a:alpha val="5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Like Laplacian but no sum of second derivatives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r>
              <a:rPr lang="en-US"/>
              <a:t>Marr-Hildreth Algorithm</a:t>
            </a:r>
          </a:p>
        </p:txBody>
      </p:sp>
      <p:pic>
        <p:nvPicPr>
          <p:cNvPr id="431107" name="Picture 3"/>
          <p:cNvPicPr>
            <a:picLocks noChangeAspect="1" noChangeArrowheads="1"/>
          </p:cNvPicPr>
          <p:nvPr/>
        </p:nvPicPr>
        <p:blipFill>
          <a:blip r:embed="rId2" cstate="print"/>
          <a:srcRect l="4001" t="18669" r="4001"/>
          <a:stretch>
            <a:fillRect/>
          </a:stretch>
        </p:blipFill>
        <p:spPr bwMode="auto">
          <a:xfrm>
            <a:off x="317500" y="1004888"/>
            <a:ext cx="8826500" cy="585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60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Marr-</a:t>
            </a:r>
            <a:r>
              <a:rPr lang="en-US" sz="60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Hildreth</a:t>
            </a:r>
            <a:r>
              <a:rPr lang="en-US" sz="60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Operator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130" name="Picture 2"/>
          <p:cNvPicPr>
            <a:picLocks noChangeAspect="1" noChangeArrowheads="1"/>
          </p:cNvPicPr>
          <p:nvPr/>
        </p:nvPicPr>
        <p:blipFill>
          <a:blip r:embed="rId2" cstate="print"/>
          <a:srcRect t="18669" b="8002"/>
          <a:stretch>
            <a:fillRect/>
          </a:stretch>
        </p:blipFill>
        <p:spPr bwMode="auto">
          <a:xfrm>
            <a:off x="0" y="1827213"/>
            <a:ext cx="9144000" cy="503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2131" name="Rectangle 3"/>
          <p:cNvSpPr>
            <a:spLocks noChangeArrowheads="1"/>
          </p:cNvSpPr>
          <p:nvPr/>
        </p:nvSpPr>
        <p:spPr bwMode="auto">
          <a:xfrm>
            <a:off x="685800" y="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Marr-Hildreth Algorithm</a:t>
            </a:r>
          </a:p>
        </p:txBody>
      </p:sp>
      <p:sp>
        <p:nvSpPr>
          <p:cNvPr id="43213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  <a:ln/>
        </p:spPr>
        <p:txBody>
          <a:bodyPr/>
          <a:lstStyle/>
          <a:p>
            <a:r>
              <a:rPr lang="en-US" sz="4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Marr-Hildreth Operator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895600"/>
          </a:xfrm>
          <a:solidFill>
            <a:srgbClr val="FFFF66"/>
          </a:solidFill>
        </p:spPr>
        <p:txBody>
          <a:bodyPr/>
          <a:lstStyle/>
          <a:p>
            <a:r>
              <a:rPr lang="en-US" sz="11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Canny Edge</a:t>
            </a:r>
            <a:r>
              <a:rPr lang="en-US" sz="117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1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Detector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962400"/>
            <a:ext cx="5943600" cy="2590800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1. </a:t>
            </a:r>
            <a:r>
              <a:rPr lang="en-US" dirty="0" smtClean="0">
                <a:solidFill>
                  <a:schemeClr val="bg2"/>
                </a:solidFill>
              </a:rPr>
              <a:t>Smooth with </a:t>
            </a:r>
            <a:r>
              <a:rPr lang="en-US" dirty="0" smtClean="0">
                <a:solidFill>
                  <a:srgbClr val="FF0066"/>
                </a:solidFill>
              </a:rPr>
              <a:t>2D Gaussian</a:t>
            </a:r>
            <a:endParaRPr lang="en-US" dirty="0">
              <a:solidFill>
                <a:srgbClr val="FF0066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2. Find derivative</a:t>
            </a:r>
          </a:p>
          <a:p>
            <a:r>
              <a:rPr lang="en-US" dirty="0">
                <a:solidFill>
                  <a:schemeClr val="bg2"/>
                </a:solidFill>
              </a:rPr>
              <a:t>3. Find maxima</a:t>
            </a:r>
          </a:p>
          <a:p>
            <a:r>
              <a:rPr lang="en-US" dirty="0">
                <a:solidFill>
                  <a:schemeClr val="bg2"/>
                </a:solidFill>
              </a:rPr>
              <a:t>4. Threshold</a:t>
            </a:r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381000" y="3348335"/>
            <a:ext cx="78486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Canny Operator executes four stages 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sequence: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FF0066"/>
                </a:solidFill>
              </a:rPr>
              <a:t>1 Step: </a:t>
            </a:r>
            <a:r>
              <a:rPr lang="en-US" sz="4800" dirty="0" smtClean="0">
                <a:solidFill>
                  <a:schemeClr val="bg2"/>
                </a:solidFill>
              </a:rPr>
              <a:t>Canny </a:t>
            </a:r>
            <a:r>
              <a:rPr lang="en-US" sz="4800" dirty="0">
                <a:solidFill>
                  <a:schemeClr val="bg2"/>
                </a:solidFill>
              </a:rPr>
              <a:t>Edge Detector: </a:t>
            </a:r>
            <a:r>
              <a:rPr lang="en-US" sz="4800" dirty="0">
                <a:solidFill>
                  <a:srgbClr val="FF0000"/>
                </a:solidFill>
              </a:rPr>
              <a:t>smoothing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First, smooth with a Gaussian of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some width </a:t>
            </a:r>
            <a:r>
              <a:rPr lang="en-US" i="1" dirty="0">
                <a:solidFill>
                  <a:schemeClr val="bg2"/>
                </a:solidFill>
                <a:sym typeface="Symbol" pitchFamily="18" charset="2"/>
              </a:rPr>
              <a:t>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b="30214"/>
          <a:stretch>
            <a:fillRect/>
          </a:stretch>
        </p:blipFill>
        <p:spPr bwMode="auto">
          <a:xfrm>
            <a:off x="2209800" y="2971800"/>
            <a:ext cx="5638800" cy="281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 bwMode="auto">
          <a:xfrm rot="16200000" flipH="1">
            <a:off x="3086100" y="2476500"/>
            <a:ext cx="2667000" cy="2133600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66"/>
                </a:solidFill>
              </a:rPr>
              <a:t>2 Step: </a:t>
            </a:r>
            <a:r>
              <a:rPr lang="en-US" sz="4800" dirty="0" smtClean="0">
                <a:solidFill>
                  <a:schemeClr val="bg2"/>
                </a:solidFill>
              </a:rPr>
              <a:t>Canny </a:t>
            </a:r>
            <a:r>
              <a:rPr lang="en-US" sz="4800" dirty="0">
                <a:solidFill>
                  <a:schemeClr val="bg2"/>
                </a:solidFill>
              </a:rPr>
              <a:t>Edge Detector: </a:t>
            </a:r>
            <a:r>
              <a:rPr lang="en-US" sz="4800" dirty="0">
                <a:solidFill>
                  <a:srgbClr val="FF0000"/>
                </a:solidFill>
              </a:rPr>
              <a:t>derivative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2766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Next, find “derivative”</a:t>
            </a:r>
          </a:p>
          <a:p>
            <a:r>
              <a:rPr lang="en-US" dirty="0">
                <a:solidFill>
                  <a:schemeClr val="bg2"/>
                </a:solidFill>
              </a:rPr>
              <a:t>What is derivative in 2D?  </a:t>
            </a:r>
            <a:r>
              <a:rPr lang="en-US" dirty="0">
                <a:solidFill>
                  <a:srgbClr val="FF0000"/>
                </a:solidFill>
              </a:rPr>
              <a:t>Gradient:</a:t>
            </a:r>
          </a:p>
        </p:txBody>
      </p:sp>
      <p:graphicFrame>
        <p:nvGraphicFramePr>
          <p:cNvPr id="387076" name="Object 4"/>
          <p:cNvGraphicFramePr>
            <a:graphicFrameLocks noChangeAspect="1"/>
          </p:cNvGraphicFramePr>
          <p:nvPr/>
        </p:nvGraphicFramePr>
        <p:xfrm>
          <a:off x="2209800" y="3200400"/>
          <a:ext cx="4191000" cy="1493838"/>
        </p:xfrm>
        <a:graphic>
          <a:graphicData uri="http://schemas.openxmlformats.org/presentationml/2006/ole">
            <p:oleObj spid="_x0000_s387076" name="Equation" r:id="rId3" imgW="1282680" imgH="4572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33800" y="5562600"/>
            <a:ext cx="312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66"/>
                </a:solidFill>
              </a:rPr>
              <a:t>Derivative in 2D is a gradient vector of derivatives to x and to y</a:t>
            </a:r>
            <a:endParaRPr lang="en-US" sz="2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sz="4800" b="1" dirty="0" smtClean="0">
                <a:solidFill>
                  <a:srgbClr val="FF0066"/>
                </a:solidFill>
              </a:rPr>
              <a:t>1</a:t>
            </a:r>
            <a:r>
              <a:rPr lang="en-US" sz="4800" b="1" baseline="30000" dirty="0" smtClean="0">
                <a:solidFill>
                  <a:srgbClr val="FF0066"/>
                </a:solidFill>
              </a:rPr>
              <a:t>st</a:t>
            </a:r>
            <a:r>
              <a:rPr lang="en-US" sz="4800" b="1" dirty="0" smtClean="0">
                <a:solidFill>
                  <a:srgbClr val="FF0066"/>
                </a:solidFill>
              </a:rPr>
              <a:t> step </a:t>
            </a:r>
            <a:r>
              <a:rPr lang="en-US" sz="4800" dirty="0" smtClean="0">
                <a:solidFill>
                  <a:schemeClr val="bg2"/>
                </a:solidFill>
              </a:rPr>
              <a:t>Canny </a:t>
            </a:r>
            <a:r>
              <a:rPr lang="en-US" sz="4800" dirty="0">
                <a:solidFill>
                  <a:schemeClr val="bg2"/>
                </a:solidFill>
              </a:rPr>
              <a:t>Edge Detector: </a:t>
            </a:r>
            <a:r>
              <a:rPr lang="en-US" sz="4800" dirty="0">
                <a:solidFill>
                  <a:srgbClr val="FF0000"/>
                </a:solidFill>
              </a:rPr>
              <a:t>Gaussian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276600"/>
          </a:xfrm>
          <a:solidFill>
            <a:schemeClr val="tx1"/>
          </a:solidFill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Useful fact #1</a:t>
            </a:r>
            <a:r>
              <a:rPr lang="en-US">
                <a:solidFill>
                  <a:schemeClr val="bg2"/>
                </a:solidFill>
              </a:rPr>
              <a:t>: differentiation “commutes” with convolution</a:t>
            </a:r>
          </a:p>
          <a:p>
            <a:endParaRPr lang="en-US">
              <a:solidFill>
                <a:schemeClr val="bg2"/>
              </a:solidFill>
            </a:endParaRPr>
          </a:p>
          <a:p>
            <a:endParaRPr lang="en-US">
              <a:solidFill>
                <a:schemeClr val="bg2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Useful fact #2</a:t>
            </a:r>
            <a:r>
              <a:rPr lang="en-US">
                <a:solidFill>
                  <a:schemeClr val="bg2"/>
                </a:solidFill>
              </a:rPr>
              <a:t>: Gaussian is separable</a:t>
            </a:r>
          </a:p>
        </p:txBody>
      </p:sp>
      <p:graphicFrame>
        <p:nvGraphicFramePr>
          <p:cNvPr id="389124" name="Object 4"/>
          <p:cNvGraphicFramePr>
            <a:graphicFrameLocks noChangeAspect="1"/>
          </p:cNvGraphicFramePr>
          <p:nvPr/>
        </p:nvGraphicFramePr>
        <p:xfrm>
          <a:off x="2971800" y="2895600"/>
          <a:ext cx="3429000" cy="1155700"/>
        </p:xfrm>
        <a:graphic>
          <a:graphicData uri="http://schemas.openxmlformats.org/presentationml/2006/ole">
            <p:oleObj spid="_x0000_s389124" name="Equation" r:id="rId3" imgW="1168200" imgH="3934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90800" y="5486400"/>
            <a:ext cx="49530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Our goal is to combine the first two stages of the Canny operator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7620000" y="5791200"/>
            <a:ext cx="762000" cy="1588"/>
          </a:xfrm>
          <a:prstGeom prst="straightConnector1">
            <a:avLst/>
          </a:prstGeom>
          <a:solidFill>
            <a:schemeClr val="accent2">
              <a:alpha val="50000"/>
            </a:schemeClr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solidFill>
                  <a:schemeClr val="bg2"/>
                </a:solidFill>
              </a:rPr>
              <a:t>Canny Edge Detector: </a:t>
            </a:r>
            <a:r>
              <a:rPr lang="en-US" b="1">
                <a:solidFill>
                  <a:srgbClr val="FF0000"/>
                </a:solidFill>
              </a:rPr>
              <a:t>Combined two first stages of Canny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Thus, combine first two stages of Canny:</a:t>
            </a:r>
          </a:p>
        </p:txBody>
      </p:sp>
      <p:graphicFrame>
        <p:nvGraphicFramePr>
          <p:cNvPr id="391172" name="Object 4"/>
          <p:cNvGraphicFramePr>
            <a:graphicFrameLocks noChangeAspect="1"/>
          </p:cNvGraphicFramePr>
          <p:nvPr/>
        </p:nvGraphicFramePr>
        <p:xfrm>
          <a:off x="1295400" y="2514600"/>
          <a:ext cx="6581775" cy="914400"/>
        </p:xfrm>
        <a:graphic>
          <a:graphicData uri="http://schemas.openxmlformats.org/presentationml/2006/ole">
            <p:oleObj spid="_x0000_s391172" name="Equation" r:id="rId3" imgW="3288960" imgH="457200" progId="Equation.3">
              <p:embed/>
            </p:oleObj>
          </a:graphicData>
        </a:graphic>
      </p:graphicFrame>
      <p:pic>
        <p:nvPicPr>
          <p:cNvPr id="391173" name="Picture 5" descr="d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12000"/>
          </a:blip>
          <a:srcRect/>
          <a:stretch>
            <a:fillRect/>
          </a:stretch>
        </p:blipFill>
        <p:spPr bwMode="auto">
          <a:xfrm>
            <a:off x="2446338" y="3810000"/>
            <a:ext cx="4249737" cy="2970213"/>
          </a:xfrm>
          <a:prstGeom prst="rect">
            <a:avLst/>
          </a:prstGeom>
          <a:solidFill>
            <a:schemeClr val="bg2"/>
          </a:solidFill>
          <a:effectLst>
            <a:outerShdw dist="17961" dir="2700000" algn="ctr" rotWithShape="0">
              <a:schemeClr val="bg2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Step 3: </a:t>
            </a:r>
            <a:r>
              <a:rPr lang="en-US" sz="4400" b="1" dirty="0" smtClean="0">
                <a:solidFill>
                  <a:schemeClr val="bg2"/>
                </a:solidFill>
              </a:rPr>
              <a:t>Canny </a:t>
            </a:r>
            <a:r>
              <a:rPr lang="en-US" sz="4400" b="1" dirty="0">
                <a:solidFill>
                  <a:schemeClr val="bg2"/>
                </a:solidFill>
              </a:rPr>
              <a:t>Edge Detector: </a:t>
            </a:r>
            <a:r>
              <a:rPr lang="en-US" sz="4400" b="1" dirty="0" smtClean="0">
                <a:solidFill>
                  <a:srgbClr val="FF0000"/>
                </a:solidFill>
              </a:rPr>
              <a:t>calculate</a:t>
            </a:r>
            <a:r>
              <a:rPr lang="en-US" sz="4400" b="1" dirty="0" smtClean="0">
                <a:solidFill>
                  <a:schemeClr val="bg2"/>
                </a:solidFill>
              </a:rPr>
              <a:t> </a:t>
            </a:r>
            <a:r>
              <a:rPr lang="en-US" sz="4400" b="1" dirty="0">
                <a:solidFill>
                  <a:srgbClr val="FF0000"/>
                </a:solidFill>
              </a:rPr>
              <a:t>Maxima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648200"/>
          </a:xfrm>
        </p:spPr>
        <p:txBody>
          <a:bodyPr/>
          <a:lstStyle/>
          <a:p>
            <a:r>
              <a:rPr lang="en-US" sz="2600">
                <a:solidFill>
                  <a:schemeClr val="bg2"/>
                </a:solidFill>
              </a:rPr>
              <a:t>Non-maximum suppression</a:t>
            </a:r>
          </a:p>
          <a:p>
            <a:pPr lvl="1"/>
            <a:r>
              <a:rPr lang="en-US" sz="2300">
                <a:solidFill>
                  <a:schemeClr val="bg2"/>
                </a:solidFill>
              </a:rPr>
              <a:t>Eliminate all but local maxima in </a:t>
            </a:r>
            <a:r>
              <a:rPr lang="en-US" sz="2300" i="1">
                <a:solidFill>
                  <a:schemeClr val="bg2"/>
                </a:solidFill>
              </a:rPr>
              <a:t>magnitude</a:t>
            </a:r>
            <a:r>
              <a:rPr lang="en-US" sz="2300">
                <a:solidFill>
                  <a:schemeClr val="bg2"/>
                </a:solidFill>
              </a:rPr>
              <a:t/>
            </a:r>
            <a:br>
              <a:rPr lang="en-US" sz="2300">
                <a:solidFill>
                  <a:schemeClr val="bg2"/>
                </a:solidFill>
              </a:rPr>
            </a:br>
            <a:r>
              <a:rPr lang="en-US" sz="2300">
                <a:solidFill>
                  <a:schemeClr val="bg2"/>
                </a:solidFill>
              </a:rPr>
              <a:t>of gradient</a:t>
            </a:r>
          </a:p>
          <a:p>
            <a:pPr lvl="1"/>
            <a:endParaRPr lang="en-US" sz="2300">
              <a:solidFill>
                <a:schemeClr val="bg2"/>
              </a:solidFill>
            </a:endParaRPr>
          </a:p>
          <a:p>
            <a:pPr lvl="1"/>
            <a:r>
              <a:rPr lang="en-US" sz="2300">
                <a:solidFill>
                  <a:schemeClr val="bg2"/>
                </a:solidFill>
              </a:rPr>
              <a:t>At each pixel look along </a:t>
            </a:r>
            <a:r>
              <a:rPr lang="en-US" sz="2300" i="1">
                <a:solidFill>
                  <a:schemeClr val="bg2"/>
                </a:solidFill>
              </a:rPr>
              <a:t>direction </a:t>
            </a:r>
            <a:r>
              <a:rPr lang="en-US" sz="2300">
                <a:solidFill>
                  <a:schemeClr val="bg2"/>
                </a:solidFill>
              </a:rPr>
              <a:t>of gradient:</a:t>
            </a:r>
            <a:br>
              <a:rPr lang="en-US" sz="2300">
                <a:solidFill>
                  <a:schemeClr val="bg2"/>
                </a:solidFill>
              </a:rPr>
            </a:br>
            <a:r>
              <a:rPr lang="en-US" sz="2300">
                <a:solidFill>
                  <a:schemeClr val="bg2"/>
                </a:solidFill>
              </a:rPr>
              <a:t>if either neighbor is bigger, set to zero</a:t>
            </a:r>
          </a:p>
          <a:p>
            <a:pPr lvl="1"/>
            <a:endParaRPr lang="en-US" sz="2300">
              <a:solidFill>
                <a:schemeClr val="bg2"/>
              </a:solidFill>
            </a:endParaRPr>
          </a:p>
          <a:p>
            <a:pPr lvl="1"/>
            <a:r>
              <a:rPr lang="en-US" sz="2300">
                <a:solidFill>
                  <a:schemeClr val="bg2"/>
                </a:solidFill>
              </a:rPr>
              <a:t>In practice, quantize direction to horizontal, vertical, and two diagonals</a:t>
            </a:r>
          </a:p>
          <a:p>
            <a:pPr lvl="1"/>
            <a:endParaRPr lang="en-US" sz="2300">
              <a:solidFill>
                <a:schemeClr val="bg2"/>
              </a:solidFill>
            </a:endParaRPr>
          </a:p>
          <a:p>
            <a:pPr lvl="1"/>
            <a:r>
              <a:rPr lang="en-US" sz="2300">
                <a:solidFill>
                  <a:srgbClr val="003399"/>
                </a:solidFill>
              </a:rPr>
              <a:t>Result:</a:t>
            </a:r>
            <a:r>
              <a:rPr lang="en-US" sz="2300">
                <a:solidFill>
                  <a:schemeClr val="bg2"/>
                </a:solidFill>
              </a:rPr>
              <a:t> </a:t>
            </a:r>
            <a:r>
              <a:rPr lang="en-US" sz="2300">
                <a:solidFill>
                  <a:srgbClr val="FF0000"/>
                </a:solidFill>
              </a:rPr>
              <a:t>“thinned edge image”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Template">
  <a:themeElements>
    <a:clrScheme name="">
      <a:dk1>
        <a:srgbClr val="000000"/>
      </a:dk1>
      <a:lt1>
        <a:srgbClr val="FFFFFF"/>
      </a:lt1>
      <a:dk2>
        <a:srgbClr val="565680"/>
      </a:dk2>
      <a:lt2>
        <a:srgbClr val="FFFFB4"/>
      </a:lt2>
      <a:accent1>
        <a:srgbClr val="C23A3A"/>
      </a:accent1>
      <a:accent2>
        <a:srgbClr val="3AC271"/>
      </a:accent2>
      <a:accent3>
        <a:srgbClr val="B4B4C0"/>
      </a:accent3>
      <a:accent4>
        <a:srgbClr val="DADADA"/>
      </a:accent4>
      <a:accent5>
        <a:srgbClr val="DDAEAE"/>
      </a:accent5>
      <a:accent6>
        <a:srgbClr val="34B066"/>
      </a:accent6>
      <a:hlink>
        <a:srgbClr val="4D4D4D"/>
      </a:hlink>
      <a:folHlink>
        <a:srgbClr val="B2B2B2"/>
      </a:folHlink>
    </a:clrScheme>
    <a:fontScheme name="MyTemplate">
      <a:majorFont>
        <a:latin typeface="Garamond"/>
        <a:ea typeface=""/>
        <a:cs typeface=""/>
      </a:majorFont>
      <a:minorFont>
        <a:latin typeface="ZapfHumnst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>
            <a:alpha val="50000"/>
          </a:schemeClr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ZapfHumnst B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>
            <a:alpha val="50000"/>
          </a:schemeClr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ZapfHumnst BT" pitchFamily="34" charset="0"/>
          </a:defRPr>
        </a:defPPr>
      </a:lstStyle>
    </a:lnDef>
  </a:objectDefaults>
  <a:extraClrSchemeLst>
    <a:extraClrScheme>
      <a:clrScheme name="MyTemplate 1">
        <a:dk1>
          <a:srgbClr val="000000"/>
        </a:dk1>
        <a:lt1>
          <a:srgbClr val="EAEAEA"/>
        </a:lt1>
        <a:dk2>
          <a:srgbClr val="000066"/>
        </a:dk2>
        <a:lt2>
          <a:srgbClr val="FFFFFF"/>
        </a:lt2>
        <a:accent1>
          <a:srgbClr val="003399"/>
        </a:accent1>
        <a:accent2>
          <a:srgbClr val="99CCFF"/>
        </a:accent2>
        <a:accent3>
          <a:srgbClr val="AAAAB8"/>
        </a:accent3>
        <a:accent4>
          <a:srgbClr val="C8C8C8"/>
        </a:accent4>
        <a:accent5>
          <a:srgbClr val="AAADCA"/>
        </a:accent5>
        <a:accent6>
          <a:srgbClr val="8AB9E7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emplate 2">
        <a:dk1>
          <a:srgbClr val="666699"/>
        </a:dk1>
        <a:lt1>
          <a:srgbClr val="CCCCFF"/>
        </a:lt1>
        <a:dk2>
          <a:srgbClr val="000040"/>
        </a:dk2>
        <a:lt2>
          <a:srgbClr val="A4A4C2"/>
        </a:lt2>
        <a:accent1>
          <a:srgbClr val="003399"/>
        </a:accent1>
        <a:accent2>
          <a:srgbClr val="0099FF"/>
        </a:accent2>
        <a:accent3>
          <a:srgbClr val="E2E2FF"/>
        </a:accent3>
        <a:accent4>
          <a:srgbClr val="565682"/>
        </a:accent4>
        <a:accent5>
          <a:srgbClr val="AAADCA"/>
        </a:accent5>
        <a:accent6>
          <a:srgbClr val="008AE7"/>
        </a:accent6>
        <a:hlink>
          <a:srgbClr val="B68600"/>
        </a:hlink>
        <a:folHlink>
          <a:srgbClr val="8A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Template 3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777777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BDBDBD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Template 4">
        <a:dk1>
          <a:srgbClr val="333333"/>
        </a:dk1>
        <a:lt1>
          <a:srgbClr val="FFFF66"/>
        </a:lt1>
        <a:dk2>
          <a:srgbClr val="000000"/>
        </a:dk2>
        <a:lt2>
          <a:srgbClr val="CC3300"/>
        </a:lt2>
        <a:accent1>
          <a:srgbClr val="5F5F5F"/>
        </a:accent1>
        <a:accent2>
          <a:srgbClr val="3399FF"/>
        </a:accent2>
        <a:accent3>
          <a:srgbClr val="AAAAAA"/>
        </a:accent3>
        <a:accent4>
          <a:srgbClr val="DADA56"/>
        </a:accent4>
        <a:accent5>
          <a:srgbClr val="B6B6B6"/>
        </a:accent5>
        <a:accent6>
          <a:srgbClr val="2D8AE7"/>
        </a:accent6>
        <a:hlink>
          <a:srgbClr val="008000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Template 5">
        <a:dk1>
          <a:srgbClr val="003300"/>
        </a:dk1>
        <a:lt1>
          <a:srgbClr val="FFFFCC"/>
        </a:lt1>
        <a:dk2>
          <a:srgbClr val="006600"/>
        </a:dk2>
        <a:lt2>
          <a:srgbClr val="FFFF00"/>
        </a:lt2>
        <a:accent1>
          <a:srgbClr val="008000"/>
        </a:accent1>
        <a:accent2>
          <a:srgbClr val="3399FF"/>
        </a:accent2>
        <a:accent3>
          <a:srgbClr val="AAB8AA"/>
        </a:accent3>
        <a:accent4>
          <a:srgbClr val="DADAAE"/>
        </a:accent4>
        <a:accent5>
          <a:srgbClr val="AAC0AA"/>
        </a:accent5>
        <a:accent6>
          <a:srgbClr val="2D8AE7"/>
        </a:accent6>
        <a:hlink>
          <a:srgbClr val="6666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Data\Microsoft\Templates\MyTemplate.pot</Template>
  <TotalTime>1641</TotalTime>
  <Words>1509</Words>
  <Application>Microsoft Office PowerPoint</Application>
  <PresentationFormat>On-screen Show (4:3)</PresentationFormat>
  <Paragraphs>263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MyTemplate</vt:lpstr>
      <vt:lpstr>Equation</vt:lpstr>
      <vt:lpstr>Filtering and Edge Detection</vt:lpstr>
      <vt:lpstr>Convolution: how to derive discrete 2D convolution</vt:lpstr>
      <vt:lpstr>Formalizing Edge Detection</vt:lpstr>
      <vt:lpstr>Canny Edge Detector</vt:lpstr>
      <vt:lpstr>1 Step: Canny Edge Detector: smoothing</vt:lpstr>
      <vt:lpstr>2 Step: Canny Edge Detector: derivative</vt:lpstr>
      <vt:lpstr>1st step Canny Edge Detector: Gaussian</vt:lpstr>
      <vt:lpstr>Canny Edge Detector: Combined two first stages of Canny</vt:lpstr>
      <vt:lpstr>Step 3: Canny Edge Detector: calculate Maxima</vt:lpstr>
      <vt:lpstr>Step 4: Canny Edge Detector:   Thresholding</vt:lpstr>
      <vt:lpstr>Complete Example : Canny Edge Detection</vt:lpstr>
      <vt:lpstr>Examples of operation of Canny Edge Detection Operator</vt:lpstr>
      <vt:lpstr>Canny Edge Detector: Smoothed Gradient</vt:lpstr>
      <vt:lpstr>Canny Edge Detector: Final result</vt:lpstr>
      <vt:lpstr>Some details of derivation of Canny Masks</vt:lpstr>
      <vt:lpstr>How to create masks for Gaussian Filter example?</vt:lpstr>
      <vt:lpstr>How to create masks for Gaussian Filter example?</vt:lpstr>
      <vt:lpstr>  Canny Edge Detector:  Derivative of Gaussian</vt:lpstr>
      <vt:lpstr>Canny Edge Detector: Gaussian plus Edge direction</vt:lpstr>
      <vt:lpstr>Other Edge Detectors</vt:lpstr>
      <vt:lpstr>Other Edge Detectors</vt:lpstr>
      <vt:lpstr>Second-Derivative-Based Edge Detectors</vt:lpstr>
      <vt:lpstr>LOG or Mexican Hat Operator</vt:lpstr>
      <vt:lpstr>LOG = Laplacian of Gaussian</vt:lpstr>
      <vt:lpstr>LOG</vt:lpstr>
      <vt:lpstr> </vt:lpstr>
      <vt:lpstr>Slide 27</vt:lpstr>
      <vt:lpstr>Slide 28</vt:lpstr>
      <vt:lpstr>Slide 29</vt:lpstr>
      <vt:lpstr>Edge Detection using the LoG</vt:lpstr>
      <vt:lpstr>Problems with Laplacian Edge Detectors</vt:lpstr>
      <vt:lpstr>Marr-Hildreth Operator</vt:lpstr>
      <vt:lpstr>Marr-Hildreth Algorithm</vt:lpstr>
      <vt:lpstr>Marr-Hildreth Operator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Gayssian and Laplacian</dc:title>
  <dc:creator>Canny Convolution</dc:creator>
  <cp:lastModifiedBy>mperkows</cp:lastModifiedBy>
  <cp:revision>35</cp:revision>
  <dcterms:created xsi:type="dcterms:W3CDTF">2002-02-06T01:20:41Z</dcterms:created>
  <dcterms:modified xsi:type="dcterms:W3CDTF">2011-01-14T05:33:23Z</dcterms:modified>
</cp:coreProperties>
</file>